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8" r:id="rId2"/>
    <p:sldId id="332" r:id="rId3"/>
    <p:sldId id="349" r:id="rId4"/>
    <p:sldId id="356" r:id="rId5"/>
    <p:sldId id="333" r:id="rId6"/>
    <p:sldId id="353" r:id="rId7"/>
    <p:sldId id="352" r:id="rId8"/>
    <p:sldId id="350" r:id="rId9"/>
    <p:sldId id="351" r:id="rId10"/>
    <p:sldId id="361" r:id="rId11"/>
    <p:sldId id="359" r:id="rId12"/>
    <p:sldId id="358" r:id="rId13"/>
    <p:sldId id="360" r:id="rId14"/>
    <p:sldId id="365" r:id="rId15"/>
    <p:sldId id="354" r:id="rId16"/>
    <p:sldId id="355" r:id="rId17"/>
    <p:sldId id="374" r:id="rId18"/>
    <p:sldId id="375" r:id="rId19"/>
    <p:sldId id="377" r:id="rId20"/>
    <p:sldId id="357" r:id="rId21"/>
    <p:sldId id="371" r:id="rId22"/>
    <p:sldId id="372" r:id="rId23"/>
    <p:sldId id="373" r:id="rId24"/>
    <p:sldId id="366" r:id="rId25"/>
    <p:sldId id="362" r:id="rId26"/>
    <p:sldId id="368" r:id="rId27"/>
    <p:sldId id="367" r:id="rId28"/>
    <p:sldId id="376" r:id="rId29"/>
    <p:sldId id="378" r:id="rId30"/>
    <p:sldId id="3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94660"/>
  </p:normalViewPr>
  <p:slideViewPr>
    <p:cSldViewPr snapToGrid="0" showGuides="1">
      <p:cViewPr varScale="1">
        <p:scale>
          <a:sx n="150" d="100"/>
          <a:sy n="150" d="100"/>
        </p:scale>
        <p:origin x="560" y="88"/>
      </p:cViewPr>
      <p:guideLst>
        <p:guide orient="horz" pos="2136"/>
        <p:guide pos="3840"/>
      </p:guideLst>
    </p:cSldViewPr>
  </p:slideViewPr>
  <p:notesTextViewPr>
    <p:cViewPr>
      <p:scale>
        <a:sx n="1" d="1"/>
        <a:sy n="1" d="1"/>
      </p:scale>
      <p:origin x="0" y="0"/>
    </p:cViewPr>
  </p:notesTextViewPr>
  <p:notesViewPr>
    <p:cSldViewPr snapToGrid="0" showGuides="1">
      <p:cViewPr varScale="1">
        <p:scale>
          <a:sx n="120" d="100"/>
          <a:sy n="120" d="100"/>
        </p:scale>
        <p:origin x="498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44EC0-83B5-47EA-A89C-0690439F9F6E}" type="datetimeFigureOut">
              <a:rPr lang="en-US" smtClean="0"/>
              <a:t>4/27/2022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FA1C7E-6EFA-413E-9589-04C4FB6C45F0}" type="slidenum">
              <a:rPr lang="en-US" smtClean="0"/>
              <a:t>‹#›</a:t>
            </a:fld>
            <a:endParaRPr lang="en-US" dirty="0"/>
          </a:p>
        </p:txBody>
      </p:sp>
    </p:spTree>
    <p:extLst>
      <p:ext uri="{BB962C8B-B14F-4D97-AF65-F5344CB8AC3E}">
        <p14:creationId xmlns:p14="http://schemas.microsoft.com/office/powerpoint/2010/main" val="956168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alphaModFix amt="17000"/>
            <a:lum/>
          </a:blip>
          <a:srcRect/>
          <a:stretch>
            <a:fillRect l="20000" r="2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ADAC6-62C0-481D-8551-A109AFBFBC60}"/>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562A0C96-0C54-4D70-8769-3CF4BBE0C7DF}"/>
              </a:ext>
            </a:extLst>
          </p:cNvPr>
          <p:cNvSpPr>
            <a:spLocks noGrp="1"/>
          </p:cNvSpPr>
          <p:nvPr>
            <p:ph type="subTitle" idx="1"/>
          </p:nvPr>
        </p:nvSpPr>
        <p:spPr>
          <a:xfrm>
            <a:off x="1524000" y="3602038"/>
            <a:ext cx="9144000" cy="1655762"/>
          </a:xfrm>
        </p:spPr>
        <p:txBody>
          <a:bodyPr/>
          <a:lstStyle>
            <a:lvl1pPr marL="0" indent="0" algn="ctr">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E8A0BB9-0B2F-4EBE-B3E4-84540F38A93E}"/>
              </a:ext>
            </a:extLst>
          </p:cNvPr>
          <p:cNvSpPr>
            <a:spLocks noGrp="1"/>
          </p:cNvSpPr>
          <p:nvPr>
            <p:ph type="dt" sz="half" idx="10"/>
          </p:nvPr>
        </p:nvSpPr>
        <p:spPr/>
        <p:txBody>
          <a:bodyPr/>
          <a:lstStyle/>
          <a:p>
            <a:r>
              <a:rPr lang="en-US" dirty="0"/>
              <a:t>6/17/2021</a:t>
            </a:r>
          </a:p>
        </p:txBody>
      </p:sp>
      <p:sp>
        <p:nvSpPr>
          <p:cNvPr id="5" name="Footer Placeholder 4">
            <a:extLst>
              <a:ext uri="{FF2B5EF4-FFF2-40B4-BE49-F238E27FC236}">
                <a16:creationId xmlns:a16="http://schemas.microsoft.com/office/drawing/2014/main" id="{07C19381-9E18-4A35-94F9-A1B23167CC5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E4AE94-3DAE-4D65-A8ED-886CC69831F8}"/>
              </a:ext>
            </a:extLst>
          </p:cNvPr>
          <p:cNvSpPr>
            <a:spLocks noGrp="1"/>
          </p:cNvSpPr>
          <p:nvPr>
            <p:ph type="sldNum" sz="quarter" idx="12"/>
          </p:nvPr>
        </p:nvSpPr>
        <p:spPr/>
        <p:txBody>
          <a:bodyPr/>
          <a:lstStyle/>
          <a:p>
            <a:fld id="{D6E2ACB8-2D19-4FCE-80FD-A7A894208944}" type="slidenum">
              <a:rPr lang="en-US" smtClean="0"/>
              <a:t>‹#›</a:t>
            </a:fld>
            <a:endParaRPr lang="en-US" dirty="0"/>
          </a:p>
        </p:txBody>
      </p:sp>
    </p:spTree>
    <p:extLst>
      <p:ext uri="{BB962C8B-B14F-4D97-AF65-F5344CB8AC3E}">
        <p14:creationId xmlns:p14="http://schemas.microsoft.com/office/powerpoint/2010/main" val="4292121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E3DA-A62A-47D5-8955-37ED62BAF1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7B9105-C0F9-4B2D-8240-3730152F24C9}"/>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4" name="Footer Placeholder 3">
            <a:extLst>
              <a:ext uri="{FF2B5EF4-FFF2-40B4-BE49-F238E27FC236}">
                <a16:creationId xmlns:a16="http://schemas.microsoft.com/office/drawing/2014/main" id="{5F45766A-30E0-4107-B905-BFE20982D0A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DCA11CD-7538-41AC-B4D3-B4092F9BB65E}"/>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044034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F54D4D-B6BE-403D-A65B-355AD930444D}"/>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3" name="Footer Placeholder 2">
            <a:extLst>
              <a:ext uri="{FF2B5EF4-FFF2-40B4-BE49-F238E27FC236}">
                <a16:creationId xmlns:a16="http://schemas.microsoft.com/office/drawing/2014/main" id="{56CBB310-11D6-4B77-A787-99158504DFB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441EA46-3DC9-41F2-AAB0-2F596CA24604}"/>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134818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E217E-107E-4DBE-9EB6-67D2A18F1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10BC02-E7F5-4251-A715-E4378E4C2E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60E44D-31A6-4D82-BE75-6859007E48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AE5E5-C44A-4E15-AC6C-BBDB91FA34B4}"/>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6" name="Footer Placeholder 5">
            <a:extLst>
              <a:ext uri="{FF2B5EF4-FFF2-40B4-BE49-F238E27FC236}">
                <a16:creationId xmlns:a16="http://schemas.microsoft.com/office/drawing/2014/main" id="{73BF9E68-21D9-4865-85ED-F50511334B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3F5A8E-41FD-4623-A71B-B9AEC1AA5B2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56186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86F5-EC69-4F0D-BD21-3E5B58264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160C90-AF15-4C93-A906-42412DB7DD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1E211C44-C521-41CC-AFE2-AAF82F8F9A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151CB2-5B9E-4573-8489-493DA29C15FC}"/>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6" name="Footer Placeholder 5">
            <a:extLst>
              <a:ext uri="{FF2B5EF4-FFF2-40B4-BE49-F238E27FC236}">
                <a16:creationId xmlns:a16="http://schemas.microsoft.com/office/drawing/2014/main" id="{8F2A9427-F52E-4F7E-B050-681C547F01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B21A87-6F4A-4C80-B4B3-DA0B1FF819F9}"/>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3485545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1536-0ABD-41D0-A819-1863FB70E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C8E7FE-7BBB-4F6D-A4CA-D8779E1AA5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7E26B6-01D1-47FA-BCBE-21E538678FA0}"/>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B4F00792-EFD4-4CB3-910A-45671C71A75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6EA418-90B2-4BD8-9C95-2EBD33B70218}"/>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990674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60276-2AE6-42A1-8E0C-A2D5F8B51B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5DD8BE-710D-479F-864D-99BF47A9D5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D54F7-FDD6-4119-B97E-84CCA79DADCC}"/>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F9AC7F4B-BC10-40EE-A371-A8E59D07E6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382D4D7-C9FC-4DB9-B1BB-DE1214CE1097}"/>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55995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DAEEE-7162-4E6D-B063-A30BCFEDD6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B1F922-92BD-4E79-8D52-B2DED165F1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6D694A-CE70-4EC1-8C47-6962116609FE}"/>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FAE9812E-E59E-499C-AFB4-4FCD99C321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90971C-5194-4BAF-83BC-130441013DF5}"/>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246125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0048E-D943-4EAE-8D62-303EA244C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8F3226-E247-498C-8B8C-C595E5C865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95D16-9040-4005-A239-1E98E1439F0A}"/>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5863326B-0016-4FAC-9B23-6B15B6602C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1F5995B-E4FA-40D1-BD1E-3AE3B7EE6C93}"/>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4294393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4B8F-EC67-488C-8F28-C75BDE3AE63E}"/>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D80E3382-0AFA-4C8A-8E17-4508D948BB67}"/>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114A914-5B2A-4B7A-BB99-EA3805E3724B}"/>
              </a:ext>
            </a:extLst>
          </p:cNvPr>
          <p:cNvSpPr>
            <a:spLocks noGrp="1"/>
          </p:cNvSpPr>
          <p:nvPr>
            <p:ph type="dt" sz="half" idx="10"/>
          </p:nvPr>
        </p:nvSpPr>
        <p:spPr/>
        <p:txBody>
          <a:bodyPr/>
          <a:lstStyle>
            <a:lvl1pPr>
              <a:defRPr/>
            </a:lvl1pPr>
          </a:lstStyle>
          <a:p>
            <a:r>
              <a:rPr lang="en-US" dirty="0"/>
              <a:t>4/24/2022</a:t>
            </a:r>
          </a:p>
        </p:txBody>
      </p:sp>
      <p:sp>
        <p:nvSpPr>
          <p:cNvPr id="5" name="Footer Placeholder 4">
            <a:extLst>
              <a:ext uri="{FF2B5EF4-FFF2-40B4-BE49-F238E27FC236}">
                <a16:creationId xmlns:a16="http://schemas.microsoft.com/office/drawing/2014/main" id="{90915295-7542-4AD9-81A5-948F6E74581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387C77-8B51-4F14-93F2-F73C0DF48C95}"/>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7" name="Picture 6">
            <a:extLst>
              <a:ext uri="{FF2B5EF4-FFF2-40B4-BE49-F238E27FC236}">
                <a16:creationId xmlns:a16="http://schemas.microsoft.com/office/drawing/2014/main" id="{085BDE1E-046C-489C-8CE9-532A975E70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8" name="Picture 7">
            <a:extLst>
              <a:ext uri="{FF2B5EF4-FFF2-40B4-BE49-F238E27FC236}">
                <a16:creationId xmlns:a16="http://schemas.microsoft.com/office/drawing/2014/main" id="{93C06D7B-F52F-4D49-8440-F61AFB2B1E17}"/>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10" name="Straight Connector 9">
            <a:extLst>
              <a:ext uri="{FF2B5EF4-FFF2-40B4-BE49-F238E27FC236}">
                <a16:creationId xmlns:a16="http://schemas.microsoft.com/office/drawing/2014/main" id="{471F683B-AB13-4714-9CF6-58CFD63D6EEE}"/>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672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1DFAB-5121-421E-82C9-FF93AF639E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C16E45-702D-4CA9-9855-F685BD6450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A1345-E86B-42D7-9E83-76760027B311}"/>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58994F51-2D61-476E-8E28-7B117334A2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5E980C-DB6E-425D-89B9-8D38D4142084}"/>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536942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670F-4EB8-4D3C-ACA2-E04BF3D2F2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CFE838-9242-4E11-BDE0-83DA3C1ACF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70CE07-DDA3-4DB7-B959-385CDFCF9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C0B4B3-8246-4502-99F4-5F7C07F96A19}"/>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6" name="Footer Placeholder 5">
            <a:extLst>
              <a:ext uri="{FF2B5EF4-FFF2-40B4-BE49-F238E27FC236}">
                <a16:creationId xmlns:a16="http://schemas.microsoft.com/office/drawing/2014/main" id="{05CA9CFB-6416-4D55-AC97-1DDF483559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4C272C0-C3E8-459E-AC3E-797E853A392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1000012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B8E8B-E9E3-40B0-9389-941340B7D4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448C89-46CB-40B5-A4F2-C6AD8D2B2C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B90E6-410C-4AE6-896B-6B99EA85DA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695982-7682-4026-B6A6-BCA6438B5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A0C999-70D7-4898-B232-358171C9D6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48DD54-D411-47F0-A21D-ABFC94B256CB}"/>
              </a:ext>
            </a:extLst>
          </p:cNvPr>
          <p:cNvSpPr>
            <a:spLocks noGrp="1"/>
          </p:cNvSpPr>
          <p:nvPr>
            <p:ph type="dt" sz="half" idx="10"/>
          </p:nvPr>
        </p:nvSpPr>
        <p:spPr/>
        <p:txBody>
          <a:bodyPr/>
          <a:lstStyle/>
          <a:p>
            <a:fld id="{16165720-B799-40FB-A8E4-9ADA94864117}" type="datetimeFigureOut">
              <a:rPr lang="en-US" smtClean="0"/>
              <a:t>4/27/2022</a:t>
            </a:fld>
            <a:endParaRPr lang="en-US" dirty="0"/>
          </a:p>
        </p:txBody>
      </p:sp>
      <p:sp>
        <p:nvSpPr>
          <p:cNvPr id="8" name="Footer Placeholder 7">
            <a:extLst>
              <a:ext uri="{FF2B5EF4-FFF2-40B4-BE49-F238E27FC236}">
                <a16:creationId xmlns:a16="http://schemas.microsoft.com/office/drawing/2014/main" id="{5FB37117-6C2D-42CB-83CD-3BF23295338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374A81-6434-4507-ADF8-8734BAE6CDA0}"/>
              </a:ext>
            </a:extLst>
          </p:cNvPr>
          <p:cNvSpPr>
            <a:spLocks noGrp="1"/>
          </p:cNvSpPr>
          <p:nvPr>
            <p:ph type="sldNum" sz="quarter" idx="12"/>
          </p:nvPr>
        </p:nvSpPr>
        <p:spPr/>
        <p:txBody>
          <a:bodyPr/>
          <a:lstStyle/>
          <a:p>
            <a:fld id="{DD3FF3CA-3205-475C-AB50-37670495A329}" type="slidenum">
              <a:rPr lang="en-US" smtClean="0"/>
              <a:t>‹#›</a:t>
            </a:fld>
            <a:endParaRPr lang="en-US" dirty="0"/>
          </a:p>
        </p:txBody>
      </p:sp>
    </p:spTree>
    <p:extLst>
      <p:ext uri="{BB962C8B-B14F-4D97-AF65-F5344CB8AC3E}">
        <p14:creationId xmlns:p14="http://schemas.microsoft.com/office/powerpoint/2010/main" val="41460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58B35A-FF30-424A-A04D-3B1A685EBACA}"/>
              </a:ext>
            </a:extLst>
          </p:cNvPr>
          <p:cNvSpPr>
            <a:spLocks noGrp="1"/>
          </p:cNvSpPr>
          <p:nvPr>
            <p:ph type="dt" sz="half" idx="10"/>
          </p:nvPr>
        </p:nvSpPr>
        <p:spPr/>
        <p:txBody>
          <a:bodyPr/>
          <a:lstStyle>
            <a:lvl1pPr>
              <a:defRPr/>
            </a:lvl1pPr>
          </a:lstStyle>
          <a:p>
            <a:r>
              <a:rPr lang="en-US" dirty="0"/>
              <a:t>4/24/2022</a:t>
            </a:r>
          </a:p>
        </p:txBody>
      </p:sp>
      <p:sp>
        <p:nvSpPr>
          <p:cNvPr id="4" name="Footer Placeholder 3">
            <a:extLst>
              <a:ext uri="{FF2B5EF4-FFF2-40B4-BE49-F238E27FC236}">
                <a16:creationId xmlns:a16="http://schemas.microsoft.com/office/drawing/2014/main" id="{A850A909-DC74-4BC6-A7C7-1FB0DE862B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6E24FF-4764-41D3-B3C5-DA52FCD07A0C}"/>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6" name="Picture 5">
            <a:extLst>
              <a:ext uri="{FF2B5EF4-FFF2-40B4-BE49-F238E27FC236}">
                <a16:creationId xmlns:a16="http://schemas.microsoft.com/office/drawing/2014/main" id="{2AC85AFE-A844-4B56-8C60-E93E842DD2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7" name="Picture 6">
            <a:extLst>
              <a:ext uri="{FF2B5EF4-FFF2-40B4-BE49-F238E27FC236}">
                <a16:creationId xmlns:a16="http://schemas.microsoft.com/office/drawing/2014/main" id="{C975FE2D-C06E-4B08-829A-0C66C27D212E}"/>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8" name="Straight Connector 7">
            <a:extLst>
              <a:ext uri="{FF2B5EF4-FFF2-40B4-BE49-F238E27FC236}">
                <a16:creationId xmlns:a16="http://schemas.microsoft.com/office/drawing/2014/main" id="{C5921DFA-7935-4BF9-8C0A-7988E5D414C9}"/>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1EA5EE-609A-49C2-8A99-60BAE2FE0C60}"/>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Tree>
    <p:extLst>
      <p:ext uri="{BB962C8B-B14F-4D97-AF65-F5344CB8AC3E}">
        <p14:creationId xmlns:p14="http://schemas.microsoft.com/office/powerpoint/2010/main" val="1411871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D58B35A-FF30-424A-A04D-3B1A685EBACA}"/>
              </a:ext>
            </a:extLst>
          </p:cNvPr>
          <p:cNvSpPr>
            <a:spLocks noGrp="1"/>
          </p:cNvSpPr>
          <p:nvPr>
            <p:ph type="dt" sz="half" idx="10"/>
          </p:nvPr>
        </p:nvSpPr>
        <p:spPr/>
        <p:txBody>
          <a:bodyPr/>
          <a:lstStyle>
            <a:lvl1pPr>
              <a:defRPr>
                <a:solidFill>
                  <a:schemeClr val="bg1">
                    <a:lumMod val="65000"/>
                  </a:schemeClr>
                </a:solidFill>
              </a:defRPr>
            </a:lvl1pPr>
          </a:lstStyle>
          <a:p>
            <a:r>
              <a:rPr lang="en-US" dirty="0"/>
              <a:t>6/17/2021</a:t>
            </a:r>
          </a:p>
        </p:txBody>
      </p:sp>
      <p:sp>
        <p:nvSpPr>
          <p:cNvPr id="4" name="Footer Placeholder 3">
            <a:extLst>
              <a:ext uri="{FF2B5EF4-FFF2-40B4-BE49-F238E27FC236}">
                <a16:creationId xmlns:a16="http://schemas.microsoft.com/office/drawing/2014/main" id="{A850A909-DC74-4BC6-A7C7-1FB0DE862B8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6E24FF-4764-41D3-B3C5-DA52FCD07A0C}"/>
              </a:ext>
            </a:extLst>
          </p:cNvPr>
          <p:cNvSpPr>
            <a:spLocks noGrp="1"/>
          </p:cNvSpPr>
          <p:nvPr>
            <p:ph type="sldNum" sz="quarter" idx="12"/>
          </p:nvPr>
        </p:nvSpPr>
        <p:spPr/>
        <p:txBody>
          <a:bodyPr/>
          <a:lstStyle/>
          <a:p>
            <a:fld id="{D6E2ACB8-2D19-4FCE-80FD-A7A894208944}" type="slidenum">
              <a:rPr lang="en-US" smtClean="0"/>
              <a:t>‹#›</a:t>
            </a:fld>
            <a:endParaRPr lang="en-US" dirty="0"/>
          </a:p>
        </p:txBody>
      </p:sp>
      <p:pic>
        <p:nvPicPr>
          <p:cNvPr id="6" name="Picture 5">
            <a:extLst>
              <a:ext uri="{FF2B5EF4-FFF2-40B4-BE49-F238E27FC236}">
                <a16:creationId xmlns:a16="http://schemas.microsoft.com/office/drawing/2014/main" id="{2AC85AFE-A844-4B56-8C60-E93E842DD2F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237" y="252413"/>
            <a:ext cx="1393634" cy="1371600"/>
          </a:xfrm>
          <a:prstGeom prst="rect">
            <a:avLst/>
          </a:prstGeom>
          <a:noFill/>
        </p:spPr>
      </p:pic>
      <p:pic>
        <p:nvPicPr>
          <p:cNvPr id="7" name="Picture 6">
            <a:extLst>
              <a:ext uri="{FF2B5EF4-FFF2-40B4-BE49-F238E27FC236}">
                <a16:creationId xmlns:a16="http://schemas.microsoft.com/office/drawing/2014/main" id="{C975FE2D-C06E-4B08-829A-0C66C27D212E}"/>
              </a:ext>
            </a:extLst>
          </p:cNvPr>
          <p:cNvPicPr>
            <a:picLocks noChangeAspect="1"/>
          </p:cNvPicPr>
          <p:nvPr userDrawn="1"/>
        </p:nvPicPr>
        <p:blipFill>
          <a:blip r:embed="rId3"/>
          <a:stretch>
            <a:fillRect/>
          </a:stretch>
        </p:blipFill>
        <p:spPr>
          <a:xfrm>
            <a:off x="10669781" y="252413"/>
            <a:ext cx="1368038" cy="1371600"/>
          </a:xfrm>
          <a:prstGeom prst="rect">
            <a:avLst/>
          </a:prstGeom>
        </p:spPr>
      </p:pic>
      <p:cxnSp>
        <p:nvCxnSpPr>
          <p:cNvPr id="8" name="Straight Connector 7">
            <a:extLst>
              <a:ext uri="{FF2B5EF4-FFF2-40B4-BE49-F238E27FC236}">
                <a16:creationId xmlns:a16="http://schemas.microsoft.com/office/drawing/2014/main" id="{C5921DFA-7935-4BF9-8C0A-7988E5D414C9}"/>
              </a:ext>
            </a:extLst>
          </p:cNvPr>
          <p:cNvCxnSpPr>
            <a:cxnSpLocks/>
          </p:cNvCxnSpPr>
          <p:nvPr userDrawn="1"/>
        </p:nvCxnSpPr>
        <p:spPr>
          <a:xfrm>
            <a:off x="0" y="1702802"/>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661EA5EE-609A-49C2-8A99-60BAE2FE0C60}"/>
              </a:ext>
            </a:extLst>
          </p:cNvPr>
          <p:cNvSpPr>
            <a:spLocks noGrp="1"/>
          </p:cNvSpPr>
          <p:nvPr>
            <p:ph type="title"/>
          </p:nvPr>
        </p:nvSpPr>
        <p:spPr>
          <a:xfrm>
            <a:off x="1613646" y="365125"/>
            <a:ext cx="8975913" cy="1226525"/>
          </a:xfrm>
        </p:spPr>
        <p:txBody>
          <a:bodyPr>
            <a:normAutofit/>
          </a:bodyPr>
          <a:lstStyle>
            <a:lvl1pPr algn="ctr">
              <a:defRPr sz="3600" b="1"/>
            </a:lvl1pPr>
          </a:lstStyle>
          <a:p>
            <a:r>
              <a:rPr lang="en-US" dirty="0"/>
              <a:t>Click to edit Master title style</a:t>
            </a:r>
          </a:p>
        </p:txBody>
      </p:sp>
      <p:sp>
        <p:nvSpPr>
          <p:cNvPr id="2" name="Rectangle 1">
            <a:extLst>
              <a:ext uri="{FF2B5EF4-FFF2-40B4-BE49-F238E27FC236}">
                <a16:creationId xmlns:a16="http://schemas.microsoft.com/office/drawing/2014/main" id="{EFD4F04A-AC40-449D-B1B9-5BB028E61BBB}"/>
              </a:ext>
            </a:extLst>
          </p:cNvPr>
          <p:cNvSpPr/>
          <p:nvPr userDrawn="1"/>
        </p:nvSpPr>
        <p:spPr>
          <a:xfrm>
            <a:off x="1077219" y="2018614"/>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12" name="Rectangle 11">
            <a:extLst>
              <a:ext uri="{FF2B5EF4-FFF2-40B4-BE49-F238E27FC236}">
                <a16:creationId xmlns:a16="http://schemas.microsoft.com/office/drawing/2014/main" id="{81037CA2-EC73-4FA9-BA15-CFFA00DAECC4}"/>
              </a:ext>
            </a:extLst>
          </p:cNvPr>
          <p:cNvSpPr/>
          <p:nvPr userDrawn="1"/>
        </p:nvSpPr>
        <p:spPr>
          <a:xfrm>
            <a:off x="1077219"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Secondary Voice</a:t>
            </a:r>
          </a:p>
        </p:txBody>
      </p:sp>
      <p:sp>
        <p:nvSpPr>
          <p:cNvPr id="13" name="TextBox 12">
            <a:extLst>
              <a:ext uri="{FF2B5EF4-FFF2-40B4-BE49-F238E27FC236}">
                <a16:creationId xmlns:a16="http://schemas.microsoft.com/office/drawing/2014/main" id="{9A98280B-5F9D-4C2B-A7B4-4D782D97CCDD}"/>
              </a:ext>
            </a:extLst>
          </p:cNvPr>
          <p:cNvSpPr txBox="1"/>
          <p:nvPr userDrawn="1"/>
        </p:nvSpPr>
        <p:spPr>
          <a:xfrm>
            <a:off x="435056" y="1667686"/>
            <a:ext cx="2925994" cy="369332"/>
          </a:xfrm>
          <a:prstGeom prst="rect">
            <a:avLst/>
          </a:prstGeom>
          <a:noFill/>
        </p:spPr>
        <p:txBody>
          <a:bodyPr wrap="none" rtlCol="0">
            <a:spAutoFit/>
          </a:bodyPr>
          <a:lstStyle/>
          <a:p>
            <a:r>
              <a:rPr lang="en-US" b="1" dirty="0"/>
              <a:t>Local Resource Management</a:t>
            </a:r>
          </a:p>
        </p:txBody>
      </p:sp>
      <p:sp>
        <p:nvSpPr>
          <p:cNvPr id="14" name="TextBox 13">
            <a:extLst>
              <a:ext uri="{FF2B5EF4-FFF2-40B4-BE49-F238E27FC236}">
                <a16:creationId xmlns:a16="http://schemas.microsoft.com/office/drawing/2014/main" id="{AE62E6F6-CB8C-4845-B62B-1908C57971CB}"/>
              </a:ext>
            </a:extLst>
          </p:cNvPr>
          <p:cNvSpPr txBox="1"/>
          <p:nvPr userDrawn="1"/>
        </p:nvSpPr>
        <p:spPr>
          <a:xfrm>
            <a:off x="447422" y="3308950"/>
            <a:ext cx="2595903" cy="369332"/>
          </a:xfrm>
          <a:prstGeom prst="rect">
            <a:avLst/>
          </a:prstGeom>
          <a:noFill/>
        </p:spPr>
        <p:txBody>
          <a:bodyPr wrap="none" rtlCol="0">
            <a:spAutoFit/>
          </a:bodyPr>
          <a:lstStyle/>
          <a:p>
            <a:pPr algn="ctr"/>
            <a:r>
              <a:rPr lang="en-US" b="1" dirty="0"/>
              <a:t>Pinellas EOC – Local EOCs</a:t>
            </a:r>
          </a:p>
        </p:txBody>
      </p:sp>
      <p:sp>
        <p:nvSpPr>
          <p:cNvPr id="15" name="TextBox 14">
            <a:extLst>
              <a:ext uri="{FF2B5EF4-FFF2-40B4-BE49-F238E27FC236}">
                <a16:creationId xmlns:a16="http://schemas.microsoft.com/office/drawing/2014/main" id="{DFAC9031-A4B9-4676-BD01-9D9F57F1561A}"/>
              </a:ext>
            </a:extLst>
          </p:cNvPr>
          <p:cNvSpPr txBox="1"/>
          <p:nvPr userDrawn="1"/>
        </p:nvSpPr>
        <p:spPr>
          <a:xfrm>
            <a:off x="3990919" y="1680618"/>
            <a:ext cx="1509067" cy="369332"/>
          </a:xfrm>
          <a:prstGeom prst="rect">
            <a:avLst/>
          </a:prstGeom>
          <a:noFill/>
        </p:spPr>
        <p:txBody>
          <a:bodyPr wrap="none" rtlCol="0">
            <a:spAutoFit/>
          </a:bodyPr>
          <a:lstStyle/>
          <a:p>
            <a:r>
              <a:rPr lang="en-US" b="1" dirty="0"/>
              <a:t>Shelter – EOC</a:t>
            </a:r>
          </a:p>
        </p:txBody>
      </p:sp>
      <p:sp>
        <p:nvSpPr>
          <p:cNvPr id="16" name="TextBox 15">
            <a:extLst>
              <a:ext uri="{FF2B5EF4-FFF2-40B4-BE49-F238E27FC236}">
                <a16:creationId xmlns:a16="http://schemas.microsoft.com/office/drawing/2014/main" id="{18D3C8B2-8D83-4E43-BFF7-A6F94C6A03FF}"/>
              </a:ext>
            </a:extLst>
          </p:cNvPr>
          <p:cNvSpPr txBox="1"/>
          <p:nvPr userDrawn="1"/>
        </p:nvSpPr>
        <p:spPr>
          <a:xfrm>
            <a:off x="473069" y="5078843"/>
            <a:ext cx="2509919" cy="369332"/>
          </a:xfrm>
          <a:prstGeom prst="rect">
            <a:avLst/>
          </a:prstGeom>
          <a:noFill/>
        </p:spPr>
        <p:txBody>
          <a:bodyPr wrap="none" rtlCol="0">
            <a:spAutoFit/>
          </a:bodyPr>
          <a:lstStyle/>
          <a:p>
            <a:pPr algn="ctr"/>
            <a:r>
              <a:rPr lang="en-US" b="1" dirty="0"/>
              <a:t>Pinellas EOC – State EOC</a:t>
            </a:r>
          </a:p>
        </p:txBody>
      </p:sp>
      <p:sp>
        <p:nvSpPr>
          <p:cNvPr id="17" name="TextBox 16">
            <a:extLst>
              <a:ext uri="{FF2B5EF4-FFF2-40B4-BE49-F238E27FC236}">
                <a16:creationId xmlns:a16="http://schemas.microsoft.com/office/drawing/2014/main" id="{75EF5192-FA25-498C-9563-9681182766C4}"/>
              </a:ext>
            </a:extLst>
          </p:cNvPr>
          <p:cNvSpPr txBox="1"/>
          <p:nvPr userDrawn="1"/>
        </p:nvSpPr>
        <p:spPr>
          <a:xfrm>
            <a:off x="3313137" y="3304834"/>
            <a:ext cx="2544607" cy="369332"/>
          </a:xfrm>
          <a:prstGeom prst="rect">
            <a:avLst/>
          </a:prstGeom>
          <a:noFill/>
        </p:spPr>
        <p:txBody>
          <a:bodyPr wrap="none" rtlCol="0">
            <a:spAutoFit/>
          </a:bodyPr>
          <a:lstStyle/>
          <a:p>
            <a:pPr algn="ctr"/>
            <a:r>
              <a:rPr lang="en-US" b="1" dirty="0"/>
              <a:t>Pinellas EOC – WCF EOCs</a:t>
            </a:r>
          </a:p>
        </p:txBody>
      </p:sp>
      <p:sp>
        <p:nvSpPr>
          <p:cNvPr id="18" name="TextBox 17">
            <a:extLst>
              <a:ext uri="{FF2B5EF4-FFF2-40B4-BE49-F238E27FC236}">
                <a16:creationId xmlns:a16="http://schemas.microsoft.com/office/drawing/2014/main" id="{2DBEAF5B-1307-46FF-96AE-946038812583}"/>
              </a:ext>
            </a:extLst>
          </p:cNvPr>
          <p:cNvSpPr txBox="1"/>
          <p:nvPr userDrawn="1"/>
        </p:nvSpPr>
        <p:spPr>
          <a:xfrm>
            <a:off x="3781923" y="5078843"/>
            <a:ext cx="1641731" cy="369332"/>
          </a:xfrm>
          <a:prstGeom prst="rect">
            <a:avLst/>
          </a:prstGeom>
          <a:noFill/>
        </p:spPr>
        <p:txBody>
          <a:bodyPr wrap="none" rtlCol="0">
            <a:spAutoFit/>
          </a:bodyPr>
          <a:lstStyle/>
          <a:p>
            <a:pPr algn="ctr"/>
            <a:r>
              <a:rPr lang="en-US" b="1" dirty="0"/>
              <a:t>Health-Welfare</a:t>
            </a:r>
          </a:p>
        </p:txBody>
      </p:sp>
      <p:cxnSp>
        <p:nvCxnSpPr>
          <p:cNvPr id="21" name="Straight Connector 20">
            <a:extLst>
              <a:ext uri="{FF2B5EF4-FFF2-40B4-BE49-F238E27FC236}">
                <a16:creationId xmlns:a16="http://schemas.microsoft.com/office/drawing/2014/main" id="{0EC27A93-670D-4BE3-A4C3-5B0CB83661F1}"/>
              </a:ext>
            </a:extLst>
          </p:cNvPr>
          <p:cNvCxnSpPr/>
          <p:nvPr userDrawn="1"/>
        </p:nvCxnSpPr>
        <p:spPr>
          <a:xfrm>
            <a:off x="7708246" y="1708110"/>
            <a:ext cx="0" cy="464165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C662159-36B9-4139-934A-894A4AC281CA}"/>
              </a:ext>
            </a:extLst>
          </p:cNvPr>
          <p:cNvSpPr/>
          <p:nvPr userDrawn="1"/>
        </p:nvSpPr>
        <p:spPr>
          <a:xfrm>
            <a:off x="3283450" y="2018614"/>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23" name="Rectangle 22">
            <a:extLst>
              <a:ext uri="{FF2B5EF4-FFF2-40B4-BE49-F238E27FC236}">
                <a16:creationId xmlns:a16="http://schemas.microsoft.com/office/drawing/2014/main" id="{F94E5CE3-DF8C-4879-9419-0AF331972D21}"/>
              </a:ext>
            </a:extLst>
          </p:cNvPr>
          <p:cNvSpPr/>
          <p:nvPr userDrawn="1"/>
        </p:nvSpPr>
        <p:spPr>
          <a:xfrm>
            <a:off x="3283450"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(Special Needs)</a:t>
            </a:r>
          </a:p>
        </p:txBody>
      </p:sp>
      <p:sp>
        <p:nvSpPr>
          <p:cNvPr id="24" name="Rectangle 23">
            <a:extLst>
              <a:ext uri="{FF2B5EF4-FFF2-40B4-BE49-F238E27FC236}">
                <a16:creationId xmlns:a16="http://schemas.microsoft.com/office/drawing/2014/main" id="{6BC53D76-8EB5-4826-B9D9-05DFAE91C48E}"/>
              </a:ext>
            </a:extLst>
          </p:cNvPr>
          <p:cNvSpPr/>
          <p:nvPr userDrawn="1"/>
        </p:nvSpPr>
        <p:spPr>
          <a:xfrm>
            <a:off x="6207861" y="2729907"/>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25" name="Rectangle 24">
            <a:extLst>
              <a:ext uri="{FF2B5EF4-FFF2-40B4-BE49-F238E27FC236}">
                <a16:creationId xmlns:a16="http://schemas.microsoft.com/office/drawing/2014/main" id="{85A5A0E8-67BF-40F8-BFC2-88C5C8B2538F}"/>
              </a:ext>
            </a:extLst>
          </p:cNvPr>
          <p:cNvSpPr/>
          <p:nvPr userDrawn="1"/>
        </p:nvSpPr>
        <p:spPr>
          <a:xfrm>
            <a:off x="4720796" y="2746630"/>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(Special Needs)</a:t>
            </a:r>
          </a:p>
        </p:txBody>
      </p:sp>
      <p:sp>
        <p:nvSpPr>
          <p:cNvPr id="26" name="Rectangle 25">
            <a:extLst>
              <a:ext uri="{FF2B5EF4-FFF2-40B4-BE49-F238E27FC236}">
                <a16:creationId xmlns:a16="http://schemas.microsoft.com/office/drawing/2014/main" id="{E987769A-23D7-44AA-9FBF-60BF0E17D232}"/>
              </a:ext>
            </a:extLst>
          </p:cNvPr>
          <p:cNvSpPr/>
          <p:nvPr userDrawn="1"/>
        </p:nvSpPr>
        <p:spPr>
          <a:xfrm>
            <a:off x="339518"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27" name="Rectangle 26">
            <a:extLst>
              <a:ext uri="{FF2B5EF4-FFF2-40B4-BE49-F238E27FC236}">
                <a16:creationId xmlns:a16="http://schemas.microsoft.com/office/drawing/2014/main" id="{64E3ACCD-F0DE-472D-94FC-08104B2A2699}"/>
              </a:ext>
            </a:extLst>
          </p:cNvPr>
          <p:cNvSpPr/>
          <p:nvPr userDrawn="1"/>
        </p:nvSpPr>
        <p:spPr>
          <a:xfrm>
            <a:off x="339518"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28" name="Rectangle 27">
            <a:extLst>
              <a:ext uri="{FF2B5EF4-FFF2-40B4-BE49-F238E27FC236}">
                <a16:creationId xmlns:a16="http://schemas.microsoft.com/office/drawing/2014/main" id="{DEC63727-AAD4-40A4-876F-1A61427EAC8A}"/>
              </a:ext>
            </a:extLst>
          </p:cNvPr>
          <p:cNvSpPr/>
          <p:nvPr userDrawn="1"/>
        </p:nvSpPr>
        <p:spPr>
          <a:xfrm>
            <a:off x="1776864"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29" name="Rectangle 28">
            <a:extLst>
              <a:ext uri="{FF2B5EF4-FFF2-40B4-BE49-F238E27FC236}">
                <a16:creationId xmlns:a16="http://schemas.microsoft.com/office/drawing/2014/main" id="{A1BA88A5-9621-4AE5-BA93-A49966667B04}"/>
              </a:ext>
            </a:extLst>
          </p:cNvPr>
          <p:cNvSpPr/>
          <p:nvPr userDrawn="1"/>
        </p:nvSpPr>
        <p:spPr>
          <a:xfrm>
            <a:off x="1776864"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0" name="Rectangle 29">
            <a:extLst>
              <a:ext uri="{FF2B5EF4-FFF2-40B4-BE49-F238E27FC236}">
                <a16:creationId xmlns:a16="http://schemas.microsoft.com/office/drawing/2014/main" id="{818A3E83-605D-41B2-B2B0-B74959E76759}"/>
              </a:ext>
            </a:extLst>
          </p:cNvPr>
          <p:cNvSpPr/>
          <p:nvPr userDrawn="1"/>
        </p:nvSpPr>
        <p:spPr>
          <a:xfrm>
            <a:off x="3283450"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1" name="Rectangle 30">
            <a:extLst>
              <a:ext uri="{FF2B5EF4-FFF2-40B4-BE49-F238E27FC236}">
                <a16:creationId xmlns:a16="http://schemas.microsoft.com/office/drawing/2014/main" id="{52056551-49D5-455A-9829-C119624C1B16}"/>
              </a:ext>
            </a:extLst>
          </p:cNvPr>
          <p:cNvSpPr/>
          <p:nvPr userDrawn="1"/>
        </p:nvSpPr>
        <p:spPr>
          <a:xfrm>
            <a:off x="3283450"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32" name="Rectangle 31">
            <a:extLst>
              <a:ext uri="{FF2B5EF4-FFF2-40B4-BE49-F238E27FC236}">
                <a16:creationId xmlns:a16="http://schemas.microsoft.com/office/drawing/2014/main" id="{8C898930-8E92-42A7-A908-3D1EECBA68F5}"/>
              </a:ext>
            </a:extLst>
          </p:cNvPr>
          <p:cNvSpPr/>
          <p:nvPr userDrawn="1"/>
        </p:nvSpPr>
        <p:spPr>
          <a:xfrm>
            <a:off x="4720796" y="369349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33" name="Rectangle 32">
            <a:extLst>
              <a:ext uri="{FF2B5EF4-FFF2-40B4-BE49-F238E27FC236}">
                <a16:creationId xmlns:a16="http://schemas.microsoft.com/office/drawing/2014/main" id="{491D9AC4-E626-42CB-815B-7E203AA612DF}"/>
              </a:ext>
            </a:extLst>
          </p:cNvPr>
          <p:cNvSpPr/>
          <p:nvPr userDrawn="1"/>
        </p:nvSpPr>
        <p:spPr>
          <a:xfrm>
            <a:off x="4720796" y="442151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4" name="Rectangle 33">
            <a:extLst>
              <a:ext uri="{FF2B5EF4-FFF2-40B4-BE49-F238E27FC236}">
                <a16:creationId xmlns:a16="http://schemas.microsoft.com/office/drawing/2014/main" id="{23818B22-C60F-44A4-B75A-CEAC29C7EA6A}"/>
              </a:ext>
            </a:extLst>
          </p:cNvPr>
          <p:cNvSpPr/>
          <p:nvPr userDrawn="1"/>
        </p:nvSpPr>
        <p:spPr>
          <a:xfrm>
            <a:off x="355047"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5" name="Rectangle 34">
            <a:extLst>
              <a:ext uri="{FF2B5EF4-FFF2-40B4-BE49-F238E27FC236}">
                <a16:creationId xmlns:a16="http://schemas.microsoft.com/office/drawing/2014/main" id="{B7E52B27-61FD-4118-8C11-55A956B7D433}"/>
              </a:ext>
            </a:extLst>
          </p:cNvPr>
          <p:cNvSpPr/>
          <p:nvPr userDrawn="1"/>
        </p:nvSpPr>
        <p:spPr>
          <a:xfrm>
            <a:off x="355047"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36" name="Rectangle 35">
            <a:extLst>
              <a:ext uri="{FF2B5EF4-FFF2-40B4-BE49-F238E27FC236}">
                <a16:creationId xmlns:a16="http://schemas.microsoft.com/office/drawing/2014/main" id="{F539CB62-D624-424A-8A08-32A588370B64}"/>
              </a:ext>
            </a:extLst>
          </p:cNvPr>
          <p:cNvSpPr/>
          <p:nvPr userDrawn="1"/>
        </p:nvSpPr>
        <p:spPr>
          <a:xfrm>
            <a:off x="1792393"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37" name="Rectangle 36">
            <a:extLst>
              <a:ext uri="{FF2B5EF4-FFF2-40B4-BE49-F238E27FC236}">
                <a16:creationId xmlns:a16="http://schemas.microsoft.com/office/drawing/2014/main" id="{6D82FE88-F06E-4CF9-9A85-E19F24641E2E}"/>
              </a:ext>
            </a:extLst>
          </p:cNvPr>
          <p:cNvSpPr/>
          <p:nvPr userDrawn="1"/>
        </p:nvSpPr>
        <p:spPr>
          <a:xfrm>
            <a:off x="1792393"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38" name="Rectangle 37">
            <a:extLst>
              <a:ext uri="{FF2B5EF4-FFF2-40B4-BE49-F238E27FC236}">
                <a16:creationId xmlns:a16="http://schemas.microsoft.com/office/drawing/2014/main" id="{2634618A-363A-484A-BC08-78A66E676383}"/>
              </a:ext>
            </a:extLst>
          </p:cNvPr>
          <p:cNvSpPr/>
          <p:nvPr userDrawn="1"/>
        </p:nvSpPr>
        <p:spPr>
          <a:xfrm>
            <a:off x="3298979"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39" name="Rectangle 38">
            <a:extLst>
              <a:ext uri="{FF2B5EF4-FFF2-40B4-BE49-F238E27FC236}">
                <a16:creationId xmlns:a16="http://schemas.microsoft.com/office/drawing/2014/main" id="{1B6CF380-7448-4369-BC22-64350A743112}"/>
              </a:ext>
            </a:extLst>
          </p:cNvPr>
          <p:cNvSpPr/>
          <p:nvPr userDrawn="1"/>
        </p:nvSpPr>
        <p:spPr>
          <a:xfrm>
            <a:off x="3298979"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lumMod val="65000"/>
                  </a:schemeClr>
                </a:solidFill>
              </a:rPr>
              <a:t>Primary Data</a:t>
            </a:r>
          </a:p>
        </p:txBody>
      </p:sp>
      <p:sp>
        <p:nvSpPr>
          <p:cNvPr id="40" name="Rectangle 39">
            <a:extLst>
              <a:ext uri="{FF2B5EF4-FFF2-40B4-BE49-F238E27FC236}">
                <a16:creationId xmlns:a16="http://schemas.microsoft.com/office/drawing/2014/main" id="{3B155297-2042-4158-B0C5-BE54C39D4EEE}"/>
              </a:ext>
            </a:extLst>
          </p:cNvPr>
          <p:cNvSpPr/>
          <p:nvPr userDrawn="1"/>
        </p:nvSpPr>
        <p:spPr>
          <a:xfrm>
            <a:off x="4736325" y="5409485"/>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41" name="Rectangle 40">
            <a:extLst>
              <a:ext uri="{FF2B5EF4-FFF2-40B4-BE49-F238E27FC236}">
                <a16:creationId xmlns:a16="http://schemas.microsoft.com/office/drawing/2014/main" id="{56A20A45-DD37-4B0C-8928-AC3A71D13CC6}"/>
              </a:ext>
            </a:extLst>
          </p:cNvPr>
          <p:cNvSpPr/>
          <p:nvPr userDrawn="1"/>
        </p:nvSpPr>
        <p:spPr>
          <a:xfrm>
            <a:off x="4736325" y="6137501"/>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Data</a:t>
            </a:r>
          </a:p>
        </p:txBody>
      </p:sp>
      <p:sp>
        <p:nvSpPr>
          <p:cNvPr id="42" name="Rectangle 41">
            <a:extLst>
              <a:ext uri="{FF2B5EF4-FFF2-40B4-BE49-F238E27FC236}">
                <a16:creationId xmlns:a16="http://schemas.microsoft.com/office/drawing/2014/main" id="{1E6ACE4C-2625-4062-AA7F-2B91CC9B065C}"/>
              </a:ext>
            </a:extLst>
          </p:cNvPr>
          <p:cNvSpPr/>
          <p:nvPr userDrawn="1"/>
        </p:nvSpPr>
        <p:spPr>
          <a:xfrm>
            <a:off x="6207455" y="2030826"/>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Primary Voice</a:t>
            </a:r>
          </a:p>
        </p:txBody>
      </p:sp>
      <p:sp>
        <p:nvSpPr>
          <p:cNvPr id="43" name="TextBox 42">
            <a:extLst>
              <a:ext uri="{FF2B5EF4-FFF2-40B4-BE49-F238E27FC236}">
                <a16:creationId xmlns:a16="http://schemas.microsoft.com/office/drawing/2014/main" id="{FB30027C-2E3B-40F5-A581-D69E4AF8FD46}"/>
              </a:ext>
            </a:extLst>
          </p:cNvPr>
          <p:cNvSpPr txBox="1"/>
          <p:nvPr userDrawn="1"/>
        </p:nvSpPr>
        <p:spPr>
          <a:xfrm>
            <a:off x="6258711" y="1680618"/>
            <a:ext cx="1161280" cy="369332"/>
          </a:xfrm>
          <a:prstGeom prst="rect">
            <a:avLst/>
          </a:prstGeom>
          <a:noFill/>
        </p:spPr>
        <p:txBody>
          <a:bodyPr wrap="none" rtlCol="0">
            <a:spAutoFit/>
          </a:bodyPr>
          <a:lstStyle/>
          <a:p>
            <a:r>
              <a:rPr lang="en-US" b="1" dirty="0"/>
              <a:t>SKYWARN</a:t>
            </a:r>
          </a:p>
        </p:txBody>
      </p:sp>
      <p:sp>
        <p:nvSpPr>
          <p:cNvPr id="44" name="Rectangle 43">
            <a:extLst>
              <a:ext uri="{FF2B5EF4-FFF2-40B4-BE49-F238E27FC236}">
                <a16:creationId xmlns:a16="http://schemas.microsoft.com/office/drawing/2014/main" id="{F6E8CE54-CDBB-4D32-BA2E-0E7D23BDDA07}"/>
              </a:ext>
            </a:extLst>
          </p:cNvPr>
          <p:cNvSpPr/>
          <p:nvPr userDrawn="1"/>
        </p:nvSpPr>
        <p:spPr>
          <a:xfrm>
            <a:off x="4732939" y="2027563"/>
            <a:ext cx="1343526" cy="548640"/>
          </a:xfrm>
          <a:prstGeom prst="rect">
            <a:avLst/>
          </a:prstGeom>
          <a:no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lumMod val="65000"/>
                  </a:schemeClr>
                </a:solidFill>
              </a:rPr>
              <a:t>Secondary Voice</a:t>
            </a:r>
          </a:p>
        </p:txBody>
      </p:sp>
      <p:sp>
        <p:nvSpPr>
          <p:cNvPr id="45" name="TextBox 44">
            <a:extLst>
              <a:ext uri="{FF2B5EF4-FFF2-40B4-BE49-F238E27FC236}">
                <a16:creationId xmlns:a16="http://schemas.microsoft.com/office/drawing/2014/main" id="{D7686F52-75B2-4DC3-9C2A-848B8EFC5150}"/>
              </a:ext>
            </a:extLst>
          </p:cNvPr>
          <p:cNvSpPr txBox="1"/>
          <p:nvPr userDrawn="1"/>
        </p:nvSpPr>
        <p:spPr>
          <a:xfrm>
            <a:off x="8444095" y="1751926"/>
            <a:ext cx="3239798" cy="369332"/>
          </a:xfrm>
          <a:prstGeom prst="rect">
            <a:avLst/>
          </a:prstGeom>
          <a:noFill/>
        </p:spPr>
        <p:txBody>
          <a:bodyPr wrap="none" rtlCol="0">
            <a:spAutoFit/>
          </a:bodyPr>
          <a:lstStyle/>
          <a:p>
            <a:r>
              <a:rPr lang="en-US" b="1" dirty="0"/>
              <a:t>COMMUNICATIONS RESOURCES</a:t>
            </a:r>
          </a:p>
        </p:txBody>
      </p:sp>
    </p:spTree>
    <p:extLst>
      <p:ext uri="{BB962C8B-B14F-4D97-AF65-F5344CB8AC3E}">
        <p14:creationId xmlns:p14="http://schemas.microsoft.com/office/powerpoint/2010/main" val="3173311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8CFE9-7018-44A4-A1E1-E690FED990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D4E9E-4E85-44F5-BC18-49239F207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B5A978-EEE7-4D6D-9546-4967333527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65720-B799-40FB-A8E4-9ADA94864117}" type="datetimeFigureOut">
              <a:rPr lang="en-US" smtClean="0"/>
              <a:t>4/27/2022</a:t>
            </a:fld>
            <a:endParaRPr lang="en-US" dirty="0"/>
          </a:p>
        </p:txBody>
      </p:sp>
      <p:sp>
        <p:nvSpPr>
          <p:cNvPr id="5" name="Footer Placeholder 4">
            <a:extLst>
              <a:ext uri="{FF2B5EF4-FFF2-40B4-BE49-F238E27FC236}">
                <a16:creationId xmlns:a16="http://schemas.microsoft.com/office/drawing/2014/main" id="{F7C761A3-2971-4E89-AD77-EB3558FDA3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A61C8CA-FE0B-4A7C-B6DF-F19C86BBE9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F3CA-3205-475C-AB50-37670495A329}" type="slidenum">
              <a:rPr lang="en-US" smtClean="0"/>
              <a:t>‹#›</a:t>
            </a:fld>
            <a:endParaRPr lang="en-US" dirty="0"/>
          </a:p>
        </p:txBody>
      </p:sp>
    </p:spTree>
    <p:extLst>
      <p:ext uri="{BB962C8B-B14F-4D97-AF65-F5344CB8AC3E}">
        <p14:creationId xmlns:p14="http://schemas.microsoft.com/office/powerpoint/2010/main" val="4106678362"/>
      </p:ext>
    </p:extLst>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60" r:id="rId4"/>
    <p:sldLayoutId id="2147483651" r:id="rId5"/>
    <p:sldLayoutId id="2147483652" r:id="rId6"/>
    <p:sldLayoutId id="2147483653" r:id="rId7"/>
    <p:sldLayoutId id="2147483661" r:id="rId8"/>
    <p:sldLayoutId id="214748366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37BB-93BF-4D4E-8A55-38C26BC07A6C}"/>
              </a:ext>
            </a:extLst>
          </p:cNvPr>
          <p:cNvSpPr>
            <a:spLocks noGrp="1"/>
          </p:cNvSpPr>
          <p:nvPr>
            <p:ph type="ctrTitle"/>
          </p:nvPr>
        </p:nvSpPr>
        <p:spPr/>
        <p:txBody>
          <a:bodyPr/>
          <a:lstStyle/>
          <a:p>
            <a:r>
              <a:rPr lang="en-US" dirty="0"/>
              <a:t>Pinellas ACS </a:t>
            </a:r>
            <a:br>
              <a:rPr lang="en-US" dirty="0"/>
            </a:br>
            <a:r>
              <a:rPr lang="en-US" dirty="0"/>
              <a:t> </a:t>
            </a:r>
            <a:r>
              <a:rPr lang="en-US" sz="4400" b="0" dirty="0">
                <a:latin typeface="+mn-lt"/>
              </a:rPr>
              <a:t>Hurricane </a:t>
            </a:r>
            <a:r>
              <a:rPr lang="en-US" sz="4400" b="0" dirty="0">
                <a:effectLst/>
                <a:latin typeface="+mn-lt"/>
                <a:ea typeface="Times New Roman" panose="02020603050405020304" pitchFamily="18" charset="0"/>
                <a:cs typeface="Times New Roman" panose="02020603050405020304" pitchFamily="18" charset="0"/>
              </a:rPr>
              <a:t>Amaranth Exercise</a:t>
            </a:r>
            <a:endParaRPr lang="en-US" sz="4400" b="0" dirty="0">
              <a:latin typeface="+mn-lt"/>
            </a:endParaRPr>
          </a:p>
        </p:txBody>
      </p:sp>
      <p:sp>
        <p:nvSpPr>
          <p:cNvPr id="3" name="Subtitle 2">
            <a:extLst>
              <a:ext uri="{FF2B5EF4-FFF2-40B4-BE49-F238E27FC236}">
                <a16:creationId xmlns:a16="http://schemas.microsoft.com/office/drawing/2014/main" id="{38FB22DF-9CEE-4F75-B867-2937FAEA7D0A}"/>
              </a:ext>
            </a:extLst>
          </p:cNvPr>
          <p:cNvSpPr>
            <a:spLocks noGrp="1"/>
          </p:cNvSpPr>
          <p:nvPr>
            <p:ph type="subTitle" idx="1"/>
          </p:nvPr>
        </p:nvSpPr>
        <p:spPr/>
        <p:txBody>
          <a:bodyPr/>
          <a:lstStyle/>
          <a:p>
            <a:r>
              <a:rPr lang="en-US" dirty="0"/>
              <a:t>Mike Drake</a:t>
            </a:r>
          </a:p>
          <a:p>
            <a:r>
              <a:rPr lang="en-US" dirty="0"/>
              <a:t>WA1RYQ</a:t>
            </a:r>
          </a:p>
        </p:txBody>
      </p:sp>
      <p:sp>
        <p:nvSpPr>
          <p:cNvPr id="4" name="Date Placeholder 3">
            <a:extLst>
              <a:ext uri="{FF2B5EF4-FFF2-40B4-BE49-F238E27FC236}">
                <a16:creationId xmlns:a16="http://schemas.microsoft.com/office/drawing/2014/main" id="{6ED958F3-A175-4E4C-8B4F-75CEA949BDA5}"/>
              </a:ext>
            </a:extLst>
          </p:cNvPr>
          <p:cNvSpPr>
            <a:spLocks noGrp="1"/>
          </p:cNvSpPr>
          <p:nvPr>
            <p:ph type="dt" sz="half" idx="10"/>
          </p:nvPr>
        </p:nvSpPr>
        <p:spPr/>
        <p:txBody>
          <a:bodyPr/>
          <a:lstStyle/>
          <a:p>
            <a:r>
              <a:rPr lang="en-US" dirty="0"/>
              <a:t>4/24/2022</a:t>
            </a:r>
          </a:p>
        </p:txBody>
      </p:sp>
      <p:sp>
        <p:nvSpPr>
          <p:cNvPr id="5" name="Slide Number Placeholder 4">
            <a:extLst>
              <a:ext uri="{FF2B5EF4-FFF2-40B4-BE49-F238E27FC236}">
                <a16:creationId xmlns:a16="http://schemas.microsoft.com/office/drawing/2014/main" id="{BB294FE0-C7BF-420C-A3C1-6921F4FCDAFF}"/>
              </a:ext>
            </a:extLst>
          </p:cNvPr>
          <p:cNvSpPr>
            <a:spLocks noGrp="1"/>
          </p:cNvSpPr>
          <p:nvPr>
            <p:ph type="sldNum" sz="quarter" idx="12"/>
          </p:nvPr>
        </p:nvSpPr>
        <p:spPr/>
        <p:txBody>
          <a:bodyPr/>
          <a:lstStyle/>
          <a:p>
            <a:fld id="{D6E2ACB8-2D19-4FCE-80FD-A7A894208944}" type="slidenum">
              <a:rPr lang="en-US" smtClean="0"/>
              <a:t>1</a:t>
            </a:fld>
            <a:endParaRPr lang="en-US" dirty="0"/>
          </a:p>
        </p:txBody>
      </p:sp>
    </p:spTree>
    <p:extLst>
      <p:ext uri="{BB962C8B-B14F-4D97-AF65-F5344CB8AC3E}">
        <p14:creationId xmlns:p14="http://schemas.microsoft.com/office/powerpoint/2010/main" val="2456082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2360912"/>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Scenario, Scope, and Objectives</a:t>
            </a:r>
          </a:p>
          <a:p>
            <a:r>
              <a:rPr lang="en-US" dirty="0"/>
              <a:t>Work Assignments</a:t>
            </a:r>
          </a:p>
          <a:p>
            <a:r>
              <a:rPr lang="en-US" dirty="0"/>
              <a:t>Schedule</a:t>
            </a:r>
          </a:p>
          <a:p>
            <a:r>
              <a:rPr lang="en-US" dirty="0"/>
              <a:t>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10</a:t>
            </a:fld>
            <a:endParaRPr lang="en-US" dirty="0"/>
          </a:p>
        </p:txBody>
      </p:sp>
    </p:spTree>
    <p:extLst>
      <p:ext uri="{BB962C8B-B14F-4D97-AF65-F5344CB8AC3E}">
        <p14:creationId xmlns:p14="http://schemas.microsoft.com/office/powerpoint/2010/main" val="867611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EOC Radio Room</a:t>
            </a:r>
          </a:p>
        </p:txBody>
      </p:sp>
      <p:sp>
        <p:nvSpPr>
          <p:cNvPr id="5" name="Trapezoid 4">
            <a:extLst>
              <a:ext uri="{FF2B5EF4-FFF2-40B4-BE49-F238E27FC236}">
                <a16:creationId xmlns:a16="http://schemas.microsoft.com/office/drawing/2014/main" id="{FCC2C143-8E38-4AA8-8E71-D8859CCD640A}"/>
              </a:ext>
            </a:extLst>
          </p:cNvPr>
          <p:cNvSpPr/>
          <p:nvPr/>
        </p:nvSpPr>
        <p:spPr>
          <a:xfrm rot="16200000">
            <a:off x="2663348" y="4185105"/>
            <a:ext cx="4002532" cy="830837"/>
          </a:xfrm>
          <a:prstGeom prst="trapezoid">
            <a:avLst>
              <a:gd name="adj" fmla="val 1109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D13F98AA-C4AD-4AB6-B176-6C12557C7995}"/>
              </a:ext>
            </a:extLst>
          </p:cNvPr>
          <p:cNvPicPr>
            <a:picLocks noChangeAspect="1"/>
          </p:cNvPicPr>
          <p:nvPr/>
        </p:nvPicPr>
        <p:blipFill>
          <a:blip r:embed="rId2"/>
          <a:stretch>
            <a:fillRect/>
          </a:stretch>
        </p:blipFill>
        <p:spPr>
          <a:xfrm>
            <a:off x="541867" y="1760852"/>
            <a:ext cx="3732336" cy="4939976"/>
          </a:xfrm>
          <a:prstGeom prst="rect">
            <a:avLst/>
          </a:prstGeom>
        </p:spPr>
      </p:pic>
      <p:pic>
        <p:nvPicPr>
          <p:cNvPr id="7" name="Picture 6">
            <a:extLst>
              <a:ext uri="{FF2B5EF4-FFF2-40B4-BE49-F238E27FC236}">
                <a16:creationId xmlns:a16="http://schemas.microsoft.com/office/drawing/2014/main" id="{0294ED02-91F6-4868-8230-DC4ABD3FD719}"/>
              </a:ext>
            </a:extLst>
          </p:cNvPr>
          <p:cNvPicPr>
            <a:picLocks noChangeAspect="1"/>
          </p:cNvPicPr>
          <p:nvPr/>
        </p:nvPicPr>
        <p:blipFill>
          <a:blip r:embed="rId3"/>
          <a:stretch>
            <a:fillRect/>
          </a:stretch>
        </p:blipFill>
        <p:spPr>
          <a:xfrm>
            <a:off x="5004224" y="2554555"/>
            <a:ext cx="7018020" cy="4255008"/>
          </a:xfrm>
          <a:prstGeom prst="rect">
            <a:avLst/>
          </a:prstGeom>
        </p:spPr>
      </p:pic>
    </p:spTree>
    <p:extLst>
      <p:ext uri="{BB962C8B-B14F-4D97-AF65-F5344CB8AC3E}">
        <p14:creationId xmlns:p14="http://schemas.microsoft.com/office/powerpoint/2010/main" val="3274725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Shelter Teams</a:t>
            </a:r>
          </a:p>
        </p:txBody>
      </p:sp>
      <p:pic>
        <p:nvPicPr>
          <p:cNvPr id="3" name="Picture 2">
            <a:extLst>
              <a:ext uri="{FF2B5EF4-FFF2-40B4-BE49-F238E27FC236}">
                <a16:creationId xmlns:a16="http://schemas.microsoft.com/office/drawing/2014/main" id="{CF147208-9D6A-4622-AE94-E87BA8E8751F}"/>
              </a:ext>
            </a:extLst>
          </p:cNvPr>
          <p:cNvPicPr>
            <a:picLocks noChangeAspect="1"/>
          </p:cNvPicPr>
          <p:nvPr/>
        </p:nvPicPr>
        <p:blipFill>
          <a:blip r:embed="rId2"/>
          <a:stretch>
            <a:fillRect/>
          </a:stretch>
        </p:blipFill>
        <p:spPr>
          <a:xfrm>
            <a:off x="483623" y="1768637"/>
            <a:ext cx="3782473" cy="4924196"/>
          </a:xfrm>
          <a:prstGeom prst="rect">
            <a:avLst/>
          </a:prstGeom>
        </p:spPr>
      </p:pic>
      <p:pic>
        <p:nvPicPr>
          <p:cNvPr id="4" name="Picture 3">
            <a:extLst>
              <a:ext uri="{FF2B5EF4-FFF2-40B4-BE49-F238E27FC236}">
                <a16:creationId xmlns:a16="http://schemas.microsoft.com/office/drawing/2014/main" id="{33AB878B-B779-4697-92EA-9385DA5F929D}"/>
              </a:ext>
            </a:extLst>
          </p:cNvPr>
          <p:cNvPicPr>
            <a:picLocks noChangeAspect="1"/>
          </p:cNvPicPr>
          <p:nvPr/>
        </p:nvPicPr>
        <p:blipFill>
          <a:blip r:embed="rId3"/>
          <a:stretch>
            <a:fillRect/>
          </a:stretch>
        </p:blipFill>
        <p:spPr>
          <a:xfrm>
            <a:off x="4983057" y="3260598"/>
            <a:ext cx="7018020" cy="2851404"/>
          </a:xfrm>
          <a:prstGeom prst="rect">
            <a:avLst/>
          </a:prstGeom>
        </p:spPr>
      </p:pic>
      <p:sp>
        <p:nvSpPr>
          <p:cNvPr id="5" name="Trapezoid 4">
            <a:extLst>
              <a:ext uri="{FF2B5EF4-FFF2-40B4-BE49-F238E27FC236}">
                <a16:creationId xmlns:a16="http://schemas.microsoft.com/office/drawing/2014/main" id="{FCC2C143-8E38-4AA8-8E71-D8859CCD640A}"/>
              </a:ext>
            </a:extLst>
          </p:cNvPr>
          <p:cNvSpPr/>
          <p:nvPr/>
        </p:nvSpPr>
        <p:spPr>
          <a:xfrm rot="16200000">
            <a:off x="3363507" y="4209965"/>
            <a:ext cx="2568705" cy="830837"/>
          </a:xfrm>
          <a:prstGeom prst="trapezoid">
            <a:avLst>
              <a:gd name="adj" fmla="val 66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02611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EDE4B-538D-4F79-B07F-BE76793D61CB}"/>
              </a:ext>
            </a:extLst>
          </p:cNvPr>
          <p:cNvSpPr>
            <a:spLocks noGrp="1"/>
          </p:cNvSpPr>
          <p:nvPr>
            <p:ph type="title"/>
          </p:nvPr>
        </p:nvSpPr>
        <p:spPr/>
        <p:txBody>
          <a:bodyPr>
            <a:normAutofit/>
          </a:bodyPr>
          <a:lstStyle/>
          <a:p>
            <a:r>
              <a:rPr lang="en-US" dirty="0"/>
              <a:t>Pinellas ACS Hurricane Amaranth Exercise</a:t>
            </a:r>
            <a:br>
              <a:rPr lang="en-US" dirty="0"/>
            </a:br>
            <a:r>
              <a:rPr lang="en-US" sz="2800" dirty="0"/>
              <a:t>Work Assignments – ICC Teams</a:t>
            </a:r>
          </a:p>
        </p:txBody>
      </p:sp>
      <p:sp>
        <p:nvSpPr>
          <p:cNvPr id="5" name="Trapezoid 4">
            <a:extLst>
              <a:ext uri="{FF2B5EF4-FFF2-40B4-BE49-F238E27FC236}">
                <a16:creationId xmlns:a16="http://schemas.microsoft.com/office/drawing/2014/main" id="{FCC2C143-8E38-4AA8-8E71-D8859CCD640A}"/>
              </a:ext>
            </a:extLst>
          </p:cNvPr>
          <p:cNvSpPr/>
          <p:nvPr/>
        </p:nvSpPr>
        <p:spPr>
          <a:xfrm rot="16200000">
            <a:off x="2878722" y="4047076"/>
            <a:ext cx="3529457" cy="830837"/>
          </a:xfrm>
          <a:prstGeom prst="trapezoid">
            <a:avLst>
              <a:gd name="adj" fmla="val 99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A734EC10-FA37-4DED-B33B-B327F63BE88A}"/>
              </a:ext>
            </a:extLst>
          </p:cNvPr>
          <p:cNvPicPr>
            <a:picLocks noChangeAspect="1"/>
          </p:cNvPicPr>
          <p:nvPr/>
        </p:nvPicPr>
        <p:blipFill>
          <a:blip r:embed="rId2"/>
          <a:stretch>
            <a:fillRect/>
          </a:stretch>
        </p:blipFill>
        <p:spPr>
          <a:xfrm>
            <a:off x="500618" y="1752333"/>
            <a:ext cx="3752812" cy="4995599"/>
          </a:xfrm>
          <a:prstGeom prst="rect">
            <a:avLst/>
          </a:prstGeom>
        </p:spPr>
      </p:pic>
      <p:pic>
        <p:nvPicPr>
          <p:cNvPr id="4" name="Picture 3">
            <a:extLst>
              <a:ext uri="{FF2B5EF4-FFF2-40B4-BE49-F238E27FC236}">
                <a16:creationId xmlns:a16="http://schemas.microsoft.com/office/drawing/2014/main" id="{1C6C1A8E-0BD2-4FED-9224-3E393C0EA88D}"/>
              </a:ext>
            </a:extLst>
          </p:cNvPr>
          <p:cNvPicPr>
            <a:picLocks noChangeAspect="1"/>
          </p:cNvPicPr>
          <p:nvPr/>
        </p:nvPicPr>
        <p:blipFill>
          <a:blip r:embed="rId3"/>
          <a:stretch>
            <a:fillRect/>
          </a:stretch>
        </p:blipFill>
        <p:spPr>
          <a:xfrm>
            <a:off x="4987290" y="2697765"/>
            <a:ext cx="7018020" cy="3713988"/>
          </a:xfrm>
          <a:prstGeom prst="rect">
            <a:avLst/>
          </a:prstGeom>
        </p:spPr>
      </p:pic>
    </p:spTree>
    <p:extLst>
      <p:ext uri="{BB962C8B-B14F-4D97-AF65-F5344CB8AC3E}">
        <p14:creationId xmlns:p14="http://schemas.microsoft.com/office/powerpoint/2010/main" val="1851148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2873141"/>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Scenario, Scope, and Objectives</a:t>
            </a:r>
          </a:p>
          <a:p>
            <a:r>
              <a:rPr lang="en-US" dirty="0"/>
              <a:t>Work Assignments</a:t>
            </a:r>
          </a:p>
          <a:p>
            <a:r>
              <a:rPr lang="en-US" dirty="0"/>
              <a:t>Schedule</a:t>
            </a:r>
          </a:p>
          <a:p>
            <a:r>
              <a:rPr lang="en-US" dirty="0"/>
              <a:t>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14</a:t>
            </a:fld>
            <a:endParaRPr lang="en-US" dirty="0"/>
          </a:p>
        </p:txBody>
      </p:sp>
    </p:spTree>
    <p:extLst>
      <p:ext uri="{BB962C8B-B14F-4D97-AF65-F5344CB8AC3E}">
        <p14:creationId xmlns:p14="http://schemas.microsoft.com/office/powerpoint/2010/main" val="336452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CA38-D242-4A7D-800D-DD7C79959D48}"/>
              </a:ext>
            </a:extLst>
          </p:cNvPr>
          <p:cNvSpPr>
            <a:spLocks noGrp="1"/>
          </p:cNvSpPr>
          <p:nvPr>
            <p:ph type="title"/>
          </p:nvPr>
        </p:nvSpPr>
        <p:spPr/>
        <p:txBody>
          <a:bodyPr>
            <a:normAutofit/>
          </a:bodyPr>
          <a:lstStyle/>
          <a:p>
            <a:r>
              <a:rPr lang="en-US" dirty="0"/>
              <a:t>Pinellas ACS Hurricane Amaranth Exercise</a:t>
            </a:r>
            <a:br>
              <a:rPr lang="en-US" dirty="0"/>
            </a:br>
            <a:r>
              <a:rPr lang="en-US" sz="2800" dirty="0"/>
              <a:t>Schedule – Day one, Sunday May 1</a:t>
            </a:r>
            <a:r>
              <a:rPr lang="en-US" sz="2800" baseline="30000" dirty="0"/>
              <a:t>st</a:t>
            </a:r>
            <a:r>
              <a:rPr lang="en-US" sz="2800" dirty="0"/>
              <a:t>, 2022</a:t>
            </a:r>
          </a:p>
        </p:txBody>
      </p:sp>
      <p:sp>
        <p:nvSpPr>
          <p:cNvPr id="4" name="Date Placeholder 3">
            <a:extLst>
              <a:ext uri="{FF2B5EF4-FFF2-40B4-BE49-F238E27FC236}">
                <a16:creationId xmlns:a16="http://schemas.microsoft.com/office/drawing/2014/main" id="{4EA63A20-16B1-4047-99FE-40230EBF3C64}"/>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787EFBB4-BC32-40AB-84F6-09432CE529B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15</a:t>
            </a:fld>
            <a:endParaRPr lang="en-US" dirty="0"/>
          </a:p>
        </p:txBody>
      </p:sp>
      <p:graphicFrame>
        <p:nvGraphicFramePr>
          <p:cNvPr id="6" name="Table 5">
            <a:extLst>
              <a:ext uri="{FF2B5EF4-FFF2-40B4-BE49-F238E27FC236}">
                <a16:creationId xmlns:a16="http://schemas.microsoft.com/office/drawing/2014/main" id="{F15E0DD5-DB43-4F9B-99F9-05C483A05FF5}"/>
              </a:ext>
            </a:extLst>
          </p:cNvPr>
          <p:cNvGraphicFramePr>
            <a:graphicFrameLocks noGrp="1"/>
          </p:cNvGraphicFramePr>
          <p:nvPr>
            <p:extLst>
              <p:ext uri="{D42A27DB-BD31-4B8C-83A1-F6EECF244321}">
                <p14:modId xmlns:p14="http://schemas.microsoft.com/office/powerpoint/2010/main" val="630730949"/>
              </p:ext>
            </p:extLst>
          </p:nvPr>
        </p:nvGraphicFramePr>
        <p:xfrm>
          <a:off x="3125787" y="2526548"/>
          <a:ext cx="5940425" cy="1615440"/>
        </p:xfrm>
        <a:graphic>
          <a:graphicData uri="http://schemas.openxmlformats.org/drawingml/2006/table">
            <a:tbl>
              <a:tblPr firstRow="1" firstCol="1" bandRow="1"/>
              <a:tblGrid>
                <a:gridCol w="968375">
                  <a:extLst>
                    <a:ext uri="{9D8B030D-6E8A-4147-A177-3AD203B41FA5}">
                      <a16:colId xmlns:a16="http://schemas.microsoft.com/office/drawing/2014/main" val="4042006211"/>
                    </a:ext>
                  </a:extLst>
                </a:gridCol>
                <a:gridCol w="970280">
                  <a:extLst>
                    <a:ext uri="{9D8B030D-6E8A-4147-A177-3AD203B41FA5}">
                      <a16:colId xmlns:a16="http://schemas.microsoft.com/office/drawing/2014/main" val="1410512078"/>
                    </a:ext>
                  </a:extLst>
                </a:gridCol>
                <a:gridCol w="2858770">
                  <a:extLst>
                    <a:ext uri="{9D8B030D-6E8A-4147-A177-3AD203B41FA5}">
                      <a16:colId xmlns:a16="http://schemas.microsoft.com/office/drawing/2014/main" val="854534414"/>
                    </a:ext>
                  </a:extLst>
                </a:gridCol>
                <a:gridCol w="1143000">
                  <a:extLst>
                    <a:ext uri="{9D8B030D-6E8A-4147-A177-3AD203B41FA5}">
                      <a16:colId xmlns:a16="http://schemas.microsoft.com/office/drawing/2014/main" val="821063934"/>
                    </a:ext>
                  </a:extLst>
                </a:gridCol>
              </a:tblGrid>
              <a:tr h="0">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1:</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1st</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l">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dbl" algn="ctr">
                      <a:solidFill>
                        <a:srgbClr val="8EAADB"/>
                      </a:solidFill>
                      <a:prstDash val="solid"/>
                      <a:round/>
                      <a:headEnd type="none" w="med" len="med"/>
                      <a:tailEnd type="none" w="med" len="med"/>
                    </a:lnB>
                    <a:solidFill>
                      <a:srgbClr val="005288"/>
                    </a:solidFill>
                  </a:tcPr>
                </a:tc>
                <a:extLst>
                  <a:ext uri="{0D108BD9-81ED-4DB2-BD59-A6C34878D82A}">
                    <a16:rowId xmlns:a16="http://schemas.microsoft.com/office/drawing/2014/main" val="2911116301"/>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StartEx –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Begin Operational Period One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a:noFill/>
                    </a:lnL>
                    <a:lnR w="12700" cap="flat" cmpd="sng" algn="ctr">
                      <a:solidFill>
                        <a:srgbClr val="8EAADB"/>
                      </a:solidFill>
                      <a:prstDash val="solid"/>
                      <a:round/>
                      <a:headEnd type="none" w="med" len="med"/>
                      <a:tailEnd type="none" w="med" len="med"/>
                    </a:lnR>
                    <a:lnT w="19050" cap="flat" cmpd="dbl"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90305961"/>
                  </a:ext>
                </a:extLst>
              </a:tr>
              <a:tr h="0">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Pinellas EOC Staff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Tropical Disturbance Situation Report #1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949980606"/>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ACS RO notifies ACS of Level 3 Activation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47731255"/>
                  </a:ext>
                </a:extLst>
              </a:tr>
              <a:tr h="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1715</a:t>
                      </a: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Players</a:t>
                      </a: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NCS activates Tactical Resource Net at Level 3</a:t>
                      </a: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Home</a:t>
                      </a: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568340776"/>
                  </a:ext>
                </a:extLst>
              </a:tr>
              <a:tr h="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NCS shuts Down Tactical Resource 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Home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655979554"/>
                  </a:ext>
                </a:extLst>
              </a:tr>
            </a:tbl>
          </a:graphicData>
        </a:graphic>
      </p:graphicFrame>
    </p:spTree>
    <p:extLst>
      <p:ext uri="{BB962C8B-B14F-4D97-AF65-F5344CB8AC3E}">
        <p14:creationId xmlns:p14="http://schemas.microsoft.com/office/powerpoint/2010/main" val="128960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Two, Monday May 2</a:t>
            </a:r>
            <a:r>
              <a:rPr lang="en-US" sz="2800" baseline="30000" dirty="0"/>
              <a:t>nd</a:t>
            </a:r>
            <a:r>
              <a:rPr lang="en-US" sz="2800" dirty="0"/>
              <a:t>, 2022</a:t>
            </a:r>
          </a:p>
        </p:txBody>
      </p:sp>
      <p:sp>
        <p:nvSpPr>
          <p:cNvPr id="5" name="Date Placeholder 3">
            <a:extLst>
              <a:ext uri="{FF2B5EF4-FFF2-40B4-BE49-F238E27FC236}">
                <a16:creationId xmlns:a16="http://schemas.microsoft.com/office/drawing/2014/main" id="{1446C245-2C29-4114-BA04-4E1532E6ACA3}"/>
              </a:ext>
            </a:extLst>
          </p:cNvPr>
          <p:cNvSpPr>
            <a:spLocks noGrp="1"/>
          </p:cNvSpPr>
          <p:nvPr>
            <p:ph type="dt" sz="half" idx="10"/>
          </p:nvPr>
        </p:nvSpPr>
        <p:spPr>
          <a:xfrm>
            <a:off x="838200" y="6360767"/>
            <a:ext cx="2743200" cy="365125"/>
          </a:xfrm>
        </p:spPr>
        <p:txBody>
          <a:bodyPr/>
          <a:lstStyle/>
          <a:p>
            <a:r>
              <a:rPr lang="en-US" dirty="0"/>
              <a:t>4/24/2022</a:t>
            </a:r>
          </a:p>
        </p:txBody>
      </p:sp>
      <p:sp>
        <p:nvSpPr>
          <p:cNvPr id="6" name="Slide Number Placeholder 4">
            <a:extLst>
              <a:ext uri="{FF2B5EF4-FFF2-40B4-BE49-F238E27FC236}">
                <a16:creationId xmlns:a16="http://schemas.microsoft.com/office/drawing/2014/main" id="{68CA8B02-DC45-4226-AF70-234AD3A585EE}"/>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16</a:t>
            </a:fld>
            <a:endParaRPr lang="en-US" dirty="0"/>
          </a:p>
        </p:txBody>
      </p:sp>
      <p:graphicFrame>
        <p:nvGraphicFramePr>
          <p:cNvPr id="3" name="Object 2">
            <a:extLst>
              <a:ext uri="{FF2B5EF4-FFF2-40B4-BE49-F238E27FC236}">
                <a16:creationId xmlns:a16="http://schemas.microsoft.com/office/drawing/2014/main" id="{2AF66FF0-B307-4A99-92F8-CC80DE69A83A}"/>
              </a:ext>
            </a:extLst>
          </p:cNvPr>
          <p:cNvGraphicFramePr>
            <a:graphicFrameLocks noChangeAspect="1"/>
          </p:cNvGraphicFramePr>
          <p:nvPr>
            <p:extLst>
              <p:ext uri="{D42A27DB-BD31-4B8C-83A1-F6EECF244321}">
                <p14:modId xmlns:p14="http://schemas.microsoft.com/office/powerpoint/2010/main" val="605900198"/>
              </p:ext>
            </p:extLst>
          </p:nvPr>
        </p:nvGraphicFramePr>
        <p:xfrm>
          <a:off x="3121025" y="2525183"/>
          <a:ext cx="5949950" cy="3287713"/>
        </p:xfrm>
        <a:graphic>
          <a:graphicData uri="http://schemas.openxmlformats.org/presentationml/2006/ole">
            <mc:AlternateContent xmlns:mc="http://schemas.openxmlformats.org/markup-compatibility/2006">
              <mc:Choice xmlns:v="urn:schemas-microsoft-com:vml" Requires="v">
                <p:oleObj spid="_x0000_s1032" name="Document" r:id="rId3" imgW="5949456" imgH="3287313" progId="Word.Document.12">
                  <p:embed/>
                </p:oleObj>
              </mc:Choice>
              <mc:Fallback>
                <p:oleObj name="Document" r:id="rId3" imgW="5949456" imgH="3287313" progId="Word.Document.12">
                  <p:embed/>
                  <p:pic>
                    <p:nvPicPr>
                      <p:cNvPr id="0" name=""/>
                      <p:cNvPicPr/>
                      <p:nvPr/>
                    </p:nvPicPr>
                    <p:blipFill>
                      <a:blip r:embed="rId4"/>
                      <a:stretch>
                        <a:fillRect/>
                      </a:stretch>
                    </p:blipFill>
                    <p:spPr>
                      <a:xfrm>
                        <a:off x="3121025" y="2525183"/>
                        <a:ext cx="5949950" cy="3287713"/>
                      </a:xfrm>
                      <a:prstGeom prst="rect">
                        <a:avLst/>
                      </a:prstGeom>
                    </p:spPr>
                  </p:pic>
                </p:oleObj>
              </mc:Fallback>
            </mc:AlternateContent>
          </a:graphicData>
        </a:graphic>
      </p:graphicFrame>
    </p:spTree>
    <p:extLst>
      <p:ext uri="{BB962C8B-B14F-4D97-AF65-F5344CB8AC3E}">
        <p14:creationId xmlns:p14="http://schemas.microsoft.com/office/powerpoint/2010/main" val="3821143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Three, Tuesday May 3</a:t>
            </a:r>
            <a:r>
              <a:rPr lang="en-US" sz="2800" baseline="30000" dirty="0"/>
              <a:t>rd</a:t>
            </a:r>
            <a:r>
              <a:rPr lang="en-US" sz="2800" dirty="0"/>
              <a:t>, 2022</a:t>
            </a:r>
          </a:p>
        </p:txBody>
      </p:sp>
      <p:graphicFrame>
        <p:nvGraphicFramePr>
          <p:cNvPr id="3" name="Table 2">
            <a:extLst>
              <a:ext uri="{FF2B5EF4-FFF2-40B4-BE49-F238E27FC236}">
                <a16:creationId xmlns:a16="http://schemas.microsoft.com/office/drawing/2014/main" id="{320410DF-98DB-4622-AB77-80944645DE6E}"/>
              </a:ext>
            </a:extLst>
          </p:cNvPr>
          <p:cNvGraphicFramePr>
            <a:graphicFrameLocks noGrp="1"/>
          </p:cNvGraphicFramePr>
          <p:nvPr>
            <p:extLst>
              <p:ext uri="{D42A27DB-BD31-4B8C-83A1-F6EECF244321}">
                <p14:modId xmlns:p14="http://schemas.microsoft.com/office/powerpoint/2010/main" val="3759525002"/>
              </p:ext>
            </p:extLst>
          </p:nvPr>
        </p:nvGraphicFramePr>
        <p:xfrm>
          <a:off x="78409" y="1951355"/>
          <a:ext cx="5783469" cy="4358640"/>
        </p:xfrm>
        <a:graphic>
          <a:graphicData uri="http://schemas.openxmlformats.org/drawingml/2006/table">
            <a:tbl>
              <a:tblPr firstRow="1" firstCol="1" bandRow="1"/>
              <a:tblGrid>
                <a:gridCol w="981765">
                  <a:extLst>
                    <a:ext uri="{9D8B030D-6E8A-4147-A177-3AD203B41FA5}">
                      <a16:colId xmlns:a16="http://schemas.microsoft.com/office/drawing/2014/main" val="3148476864"/>
                    </a:ext>
                  </a:extLst>
                </a:gridCol>
                <a:gridCol w="1051339">
                  <a:extLst>
                    <a:ext uri="{9D8B030D-6E8A-4147-A177-3AD203B41FA5}">
                      <a16:colId xmlns:a16="http://schemas.microsoft.com/office/drawing/2014/main" val="3546186524"/>
                    </a:ext>
                  </a:extLst>
                </a:gridCol>
                <a:gridCol w="2835966">
                  <a:extLst>
                    <a:ext uri="{9D8B030D-6E8A-4147-A177-3AD203B41FA5}">
                      <a16:colId xmlns:a16="http://schemas.microsoft.com/office/drawing/2014/main" val="3831054559"/>
                    </a:ext>
                  </a:extLst>
                </a:gridCol>
                <a:gridCol w="914399">
                  <a:extLst>
                    <a:ext uri="{9D8B030D-6E8A-4147-A177-3AD203B41FA5}">
                      <a16:colId xmlns:a16="http://schemas.microsoft.com/office/drawing/2014/main" val="4154221642"/>
                    </a:ext>
                  </a:extLst>
                </a:gridCol>
              </a:tblGrid>
              <a:tr h="335079">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3:</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l">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39" marR="6853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005288"/>
                    </a:solidFill>
                  </a:tcPr>
                </a:tc>
                <a:extLst>
                  <a:ext uri="{0D108BD9-81ED-4DB2-BD59-A6C34878D82A}">
                    <a16:rowId xmlns:a16="http://schemas.microsoft.com/office/drawing/2014/main" val="3175249045"/>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0700-0730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Controllers, &amp; Evaluators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Controller and Evaluator Briefing. Check-in for final instructions and communications check.</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9050" cap="flat" cmpd="dbl"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D9E2F3"/>
                    </a:solidFill>
                  </a:tcPr>
                </a:tc>
                <a:extLst>
                  <a:ext uri="{0D108BD9-81ED-4DB2-BD59-A6C34878D82A}">
                    <a16:rowId xmlns:a16="http://schemas.microsoft.com/office/drawing/2014/main" val="978466294"/>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0700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Players</a:t>
                      </a:r>
                    </a:p>
                  </a:txBody>
                  <a:tcPr marL="68539" marR="6853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NCS activates Tactical Resource Net at level 1 and directs all player to depart for EOC.</a:t>
                      </a:r>
                    </a:p>
                  </a:txBody>
                  <a:tcPr marL="68539" marR="68539" marT="0" marB="0">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Home</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421259500"/>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 Operational Period 1</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54749852"/>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0800-0900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All Participants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 Period 2 Briefing </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0190937"/>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Players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Conclude Operational Period Briefing, Release players for deployment – </a:t>
                      </a: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Begin Operational Period 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112153"/>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0900-0915</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Shelter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Distribute shelter radios and depart for Simulated shelters.</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br>
                        <a:rPr lang="en-US" sz="1200" dirty="0">
                          <a:effectLst/>
                          <a:latin typeface="Calibri" panose="020F0502020204030204" pitchFamily="34" charset="0"/>
                          <a:ea typeface="Times New Roman" panose="02020603050405020304" pitchFamily="18" charset="0"/>
                          <a:cs typeface="Times New Roman" panose="02020603050405020304" pitchFamily="18" charset="0"/>
                        </a:rPr>
                      </a:b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Sim shelters</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8728567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Depart EOC for Incident Communications Center</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905104556"/>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0920-1000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Arrive at ICC, emplace and configure SatRunner™ CRD™</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05685097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0930-1000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Shelter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Arrive at Sim shelter location, Set-up equipment, and check-into Shelter net.</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 Shelters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070778914"/>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1000-1030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Emplace and configure CommandRunner™ CRD™.</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55674700"/>
                  </a:ext>
                </a:extLst>
              </a:tr>
            </a:tbl>
          </a:graphicData>
        </a:graphic>
      </p:graphicFrame>
      <p:graphicFrame>
        <p:nvGraphicFramePr>
          <p:cNvPr id="5" name="Table 4">
            <a:extLst>
              <a:ext uri="{FF2B5EF4-FFF2-40B4-BE49-F238E27FC236}">
                <a16:creationId xmlns:a16="http://schemas.microsoft.com/office/drawing/2014/main" id="{2B661CD4-70A7-4282-BEA6-59C168EE797E}"/>
              </a:ext>
            </a:extLst>
          </p:cNvPr>
          <p:cNvGraphicFramePr>
            <a:graphicFrameLocks noGrp="1"/>
          </p:cNvGraphicFramePr>
          <p:nvPr>
            <p:extLst>
              <p:ext uri="{D42A27DB-BD31-4B8C-83A1-F6EECF244321}">
                <p14:modId xmlns:p14="http://schemas.microsoft.com/office/powerpoint/2010/main" val="3375351376"/>
              </p:ext>
            </p:extLst>
          </p:nvPr>
        </p:nvGraphicFramePr>
        <p:xfrm>
          <a:off x="6096000" y="1951355"/>
          <a:ext cx="5989983" cy="3810000"/>
        </p:xfrm>
        <a:graphic>
          <a:graphicData uri="http://schemas.openxmlformats.org/drawingml/2006/table">
            <a:tbl>
              <a:tblPr firstRow="1" firstCol="1" bandRow="1"/>
              <a:tblGrid>
                <a:gridCol w="980661">
                  <a:extLst>
                    <a:ext uri="{9D8B030D-6E8A-4147-A177-3AD203B41FA5}">
                      <a16:colId xmlns:a16="http://schemas.microsoft.com/office/drawing/2014/main" val="3882968071"/>
                    </a:ext>
                  </a:extLst>
                </a:gridCol>
                <a:gridCol w="1051339">
                  <a:extLst>
                    <a:ext uri="{9D8B030D-6E8A-4147-A177-3AD203B41FA5}">
                      <a16:colId xmlns:a16="http://schemas.microsoft.com/office/drawing/2014/main" val="248081444"/>
                    </a:ext>
                  </a:extLst>
                </a:gridCol>
                <a:gridCol w="2924314">
                  <a:extLst>
                    <a:ext uri="{9D8B030D-6E8A-4147-A177-3AD203B41FA5}">
                      <a16:colId xmlns:a16="http://schemas.microsoft.com/office/drawing/2014/main" val="1768242071"/>
                    </a:ext>
                  </a:extLst>
                </a:gridCol>
                <a:gridCol w="1033669">
                  <a:extLst>
                    <a:ext uri="{9D8B030D-6E8A-4147-A177-3AD203B41FA5}">
                      <a16:colId xmlns:a16="http://schemas.microsoft.com/office/drawing/2014/main" val="4238082145"/>
                    </a:ext>
                  </a:extLst>
                </a:gridCol>
              </a:tblGrid>
              <a:tr h="335079">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Day 3:</a:t>
                      </a:r>
                      <a:b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b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rd</a:t>
                      </a: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2022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Personnel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Activity</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Location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005288"/>
                    </a:solidFill>
                  </a:tcPr>
                </a:tc>
                <a:extLst>
                  <a:ext uri="{0D108BD9-81ED-4DB2-BD59-A6C34878D82A}">
                    <a16:rowId xmlns:a16="http://schemas.microsoft.com/office/drawing/2014/main" val="258366239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1000-1130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Shelter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Exchange both informal and formal voice message traffic with 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 Shelters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32306760"/>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1030-1100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Exchange both informal and formal message traffic with EOC using voice and data nets.</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154111355"/>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1100-1130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 communication tests with Pinellas County municipalities.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766294879"/>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1130-1200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Shelter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Demobilize shelter site, pack equipment, return to EOC, and return equipment to Logistics officer.</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Sim Shelter, 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984393478"/>
                  </a:ext>
                </a:extLst>
              </a:tr>
              <a:tr h="365541">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1130-1200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 Teams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Shutdown, pack and ready for transport SatRunner CRD™ and CommandRunner CRD™.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ICC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63498966"/>
                  </a:ext>
                </a:extLst>
              </a:tr>
              <a:tr h="182770">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1200-1215</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Teams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Depart ICC location and return to EOC</a:t>
                      </a: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ICC, EOC</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805161689"/>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1230-1330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Participants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Hotwash for Operational Periods one and two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514271565"/>
                  </a:ext>
                </a:extLst>
              </a:tr>
              <a:tr h="365541">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1330</a:t>
                      </a: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Operational Period 1 and 2 Players</a:t>
                      </a: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End Operational Period 2.</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325519864"/>
                  </a:ext>
                </a:extLst>
              </a:tr>
              <a:tr h="182770">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1330-1430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Break for Lunch</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39" marR="68539" marT="0" marB="0">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39" marR="6853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910181004"/>
                  </a:ext>
                </a:extLst>
              </a:tr>
            </a:tbl>
          </a:graphicData>
        </a:graphic>
      </p:graphicFrame>
      <p:sp>
        <p:nvSpPr>
          <p:cNvPr id="6" name="Date Placeholder 3">
            <a:extLst>
              <a:ext uri="{FF2B5EF4-FFF2-40B4-BE49-F238E27FC236}">
                <a16:creationId xmlns:a16="http://schemas.microsoft.com/office/drawing/2014/main" id="{6F50719C-B3B6-4CCF-A5D9-98166D4EC219}"/>
              </a:ext>
            </a:extLst>
          </p:cNvPr>
          <p:cNvSpPr>
            <a:spLocks noGrp="1"/>
          </p:cNvSpPr>
          <p:nvPr>
            <p:ph type="dt" sz="half" idx="10"/>
          </p:nvPr>
        </p:nvSpPr>
        <p:spPr>
          <a:xfrm>
            <a:off x="838200" y="6360767"/>
            <a:ext cx="2743200" cy="365125"/>
          </a:xfrm>
        </p:spPr>
        <p:txBody>
          <a:bodyPr/>
          <a:lstStyle/>
          <a:p>
            <a:r>
              <a:rPr lang="en-US" dirty="0"/>
              <a:t>4/24/2022</a:t>
            </a:r>
          </a:p>
        </p:txBody>
      </p:sp>
      <p:sp>
        <p:nvSpPr>
          <p:cNvPr id="7" name="Slide Number Placeholder 4">
            <a:extLst>
              <a:ext uri="{FF2B5EF4-FFF2-40B4-BE49-F238E27FC236}">
                <a16:creationId xmlns:a16="http://schemas.microsoft.com/office/drawing/2014/main" id="{8A24D13D-6A13-4E36-975D-CB5E2E7FAFAD}"/>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17</a:t>
            </a:fld>
            <a:endParaRPr lang="en-US" dirty="0"/>
          </a:p>
        </p:txBody>
      </p:sp>
    </p:spTree>
    <p:extLst>
      <p:ext uri="{BB962C8B-B14F-4D97-AF65-F5344CB8AC3E}">
        <p14:creationId xmlns:p14="http://schemas.microsoft.com/office/powerpoint/2010/main" val="2490677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39A30-035F-41EC-87BA-AB5C480EDFB1}"/>
              </a:ext>
            </a:extLst>
          </p:cNvPr>
          <p:cNvSpPr>
            <a:spLocks noGrp="1"/>
          </p:cNvSpPr>
          <p:nvPr>
            <p:ph type="title"/>
          </p:nvPr>
        </p:nvSpPr>
        <p:spPr/>
        <p:txBody>
          <a:bodyPr/>
          <a:lstStyle/>
          <a:p>
            <a:r>
              <a:rPr lang="en-US" dirty="0"/>
              <a:t>Pinellas ACS Hurricane Amaranth Exercise</a:t>
            </a:r>
            <a:br>
              <a:rPr lang="en-US" dirty="0"/>
            </a:br>
            <a:r>
              <a:rPr lang="en-US" sz="2800" dirty="0"/>
              <a:t>Schedule – Day Three, Tuesday May 3</a:t>
            </a:r>
            <a:r>
              <a:rPr lang="en-US" sz="2800" baseline="30000" dirty="0"/>
              <a:t>rd</a:t>
            </a:r>
            <a:r>
              <a:rPr lang="en-US" sz="2800" dirty="0"/>
              <a:t>, 2022</a:t>
            </a:r>
          </a:p>
        </p:txBody>
      </p:sp>
      <p:graphicFrame>
        <p:nvGraphicFramePr>
          <p:cNvPr id="4" name="Table 3">
            <a:extLst>
              <a:ext uri="{FF2B5EF4-FFF2-40B4-BE49-F238E27FC236}">
                <a16:creationId xmlns:a16="http://schemas.microsoft.com/office/drawing/2014/main" id="{2624A4F0-5AAE-4B21-A93C-8B477071235F}"/>
              </a:ext>
            </a:extLst>
          </p:cNvPr>
          <p:cNvGraphicFramePr>
            <a:graphicFrameLocks noGrp="1"/>
          </p:cNvGraphicFramePr>
          <p:nvPr>
            <p:extLst>
              <p:ext uri="{D42A27DB-BD31-4B8C-83A1-F6EECF244321}">
                <p14:modId xmlns:p14="http://schemas.microsoft.com/office/powerpoint/2010/main" val="2731049648"/>
              </p:ext>
            </p:extLst>
          </p:nvPr>
        </p:nvGraphicFramePr>
        <p:xfrm>
          <a:off x="2601291" y="2534941"/>
          <a:ext cx="6989417" cy="3261360"/>
        </p:xfrm>
        <a:graphic>
          <a:graphicData uri="http://schemas.openxmlformats.org/drawingml/2006/table">
            <a:tbl>
              <a:tblPr firstRow="1" firstCol="1" bandRow="1"/>
              <a:tblGrid>
                <a:gridCol w="986183">
                  <a:extLst>
                    <a:ext uri="{9D8B030D-6E8A-4147-A177-3AD203B41FA5}">
                      <a16:colId xmlns:a16="http://schemas.microsoft.com/office/drawing/2014/main" val="832505482"/>
                    </a:ext>
                  </a:extLst>
                </a:gridCol>
                <a:gridCol w="1007165">
                  <a:extLst>
                    <a:ext uri="{9D8B030D-6E8A-4147-A177-3AD203B41FA5}">
                      <a16:colId xmlns:a16="http://schemas.microsoft.com/office/drawing/2014/main" val="222989221"/>
                    </a:ext>
                  </a:extLst>
                </a:gridCol>
                <a:gridCol w="3648765">
                  <a:extLst>
                    <a:ext uri="{9D8B030D-6E8A-4147-A177-3AD203B41FA5}">
                      <a16:colId xmlns:a16="http://schemas.microsoft.com/office/drawing/2014/main" val="2421910729"/>
                    </a:ext>
                  </a:extLst>
                </a:gridCol>
                <a:gridCol w="1347304">
                  <a:extLst>
                    <a:ext uri="{9D8B030D-6E8A-4147-A177-3AD203B41FA5}">
                      <a16:colId xmlns:a16="http://schemas.microsoft.com/office/drawing/2014/main" val="2690732156"/>
                    </a:ext>
                  </a:extLst>
                </a:gridCol>
              </a:tblGrid>
              <a:tr h="334544">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Day 3:</a:t>
                      </a:r>
                      <a:b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May 3</a:t>
                      </a:r>
                      <a:r>
                        <a:rPr lang="en-US" sz="1100" b="1" baseline="300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rd</a:t>
                      </a: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 2022</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w="12700" cap="flat" cmpd="sng" algn="ctr">
                      <a:solidFill>
                        <a:srgbClr val="4472C4"/>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Personnel</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Activity</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a:noFill/>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tc>
                  <a:txBody>
                    <a:bodyPr/>
                    <a:lstStyle/>
                    <a:p>
                      <a:pPr marL="0" marR="0" algn="ctr">
                        <a:spcBef>
                          <a:spcPts val="300"/>
                        </a:spcBef>
                        <a:spcAft>
                          <a:spcPts val="300"/>
                        </a:spcAft>
                      </a:pPr>
                      <a:r>
                        <a:rPr lang="en-US" sz="11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Location</a:t>
                      </a:r>
                      <a:endParaRPr lang="en-US" sz="1000" b="1"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429" marR="68429" marT="0" marB="0" anchor="b">
                    <a:lnL>
                      <a:noFill/>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1F497D"/>
                    </a:solidFill>
                  </a:tcPr>
                </a:tc>
                <a:extLst>
                  <a:ext uri="{0D108BD9-81ED-4DB2-BD59-A6C34878D82A}">
                    <a16:rowId xmlns:a16="http://schemas.microsoft.com/office/drawing/2014/main" val="3799600608"/>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1430-1500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Operational Period 3 Briefing</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257698770"/>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1500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Conclude Operational Period Briefing</a:t>
                      </a: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 – Begin Operational Period 3</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239452458"/>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1500-1530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Install the TracStar antenna onto the roof of the Public Safety Complex.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 Roof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61989796"/>
                  </a:ext>
                </a:extLst>
              </a:tr>
              <a:tr h="364957">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1500-1530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Exchange formal digital message traffic with the State of Florida EOC using amateur and SHARES radio frequencies.</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Radio Rm</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4389146"/>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1530-1600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Perform satellite communication tests with the state of Florida EOC.</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Radio Rm</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667466634"/>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1530-1600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Test operational status of all EOC TracStar Red Phones.</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73661625"/>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1600-1630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EOC Team 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Deinstall and pack the TracStar Antenna.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Public Safety Complex Roof</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615816692"/>
                  </a:ext>
                </a:extLst>
              </a:tr>
              <a:tr h="182479">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1630-1730</a:t>
                      </a: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 Team B</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Hotwash</a:t>
                      </a: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EOC</a:t>
                      </a:r>
                    </a:p>
                  </a:txBody>
                  <a:tcPr marL="68429" marR="68429" marT="0" marB="0" anchor="ctr">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72890869"/>
                  </a:ext>
                </a:extLst>
              </a:tr>
              <a:tr h="182479">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1730</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w="12700" cap="flat" cmpd="sng" algn="ctr">
                      <a:solidFill>
                        <a:srgbClr val="8EAADB"/>
                      </a:solidFill>
                      <a:prstDash val="solid"/>
                      <a:round/>
                      <a:headEnd type="none" w="med" len="med"/>
                      <a:tailEnd type="none" w="med" len="med"/>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ctr">
                        <a:spcBef>
                          <a:spcPts val="300"/>
                        </a:spcBef>
                        <a:spcAft>
                          <a:spcPts val="3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All Participants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End Operational Period 3 - EndEx</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nchor="ctr">
                    <a:lnL>
                      <a:noFill/>
                    </a:lnL>
                    <a:lnR>
                      <a:noFill/>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429" marR="68429" marT="0" marB="0">
                    <a:lnL>
                      <a:noFill/>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174098296"/>
                  </a:ext>
                </a:extLst>
              </a:tr>
            </a:tbl>
          </a:graphicData>
        </a:graphic>
      </p:graphicFrame>
      <p:sp>
        <p:nvSpPr>
          <p:cNvPr id="6" name="Date Placeholder 3">
            <a:extLst>
              <a:ext uri="{FF2B5EF4-FFF2-40B4-BE49-F238E27FC236}">
                <a16:creationId xmlns:a16="http://schemas.microsoft.com/office/drawing/2014/main" id="{A7F973DC-6C89-43FD-91E4-3FC5676EC4B6}"/>
              </a:ext>
            </a:extLst>
          </p:cNvPr>
          <p:cNvSpPr>
            <a:spLocks noGrp="1"/>
          </p:cNvSpPr>
          <p:nvPr>
            <p:ph type="dt" sz="half" idx="10"/>
          </p:nvPr>
        </p:nvSpPr>
        <p:spPr>
          <a:xfrm>
            <a:off x="838200" y="6360767"/>
            <a:ext cx="2743200" cy="365125"/>
          </a:xfrm>
        </p:spPr>
        <p:txBody>
          <a:bodyPr/>
          <a:lstStyle/>
          <a:p>
            <a:r>
              <a:rPr lang="en-US" dirty="0"/>
              <a:t>4/24/2022</a:t>
            </a:r>
          </a:p>
        </p:txBody>
      </p:sp>
      <p:sp>
        <p:nvSpPr>
          <p:cNvPr id="7" name="Slide Number Placeholder 4">
            <a:extLst>
              <a:ext uri="{FF2B5EF4-FFF2-40B4-BE49-F238E27FC236}">
                <a16:creationId xmlns:a16="http://schemas.microsoft.com/office/drawing/2014/main" id="{6E54D36E-8862-47E5-84A1-6185C13C33F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18</a:t>
            </a:fld>
            <a:endParaRPr lang="en-US" dirty="0"/>
          </a:p>
        </p:txBody>
      </p:sp>
    </p:spTree>
    <p:extLst>
      <p:ext uri="{BB962C8B-B14F-4D97-AF65-F5344CB8AC3E}">
        <p14:creationId xmlns:p14="http://schemas.microsoft.com/office/powerpoint/2010/main" val="2921474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3402308"/>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Scenario, Scope, and Objectives</a:t>
            </a:r>
          </a:p>
          <a:p>
            <a:r>
              <a:rPr lang="en-US" dirty="0"/>
              <a:t>Work Assignments</a:t>
            </a:r>
          </a:p>
          <a:p>
            <a:r>
              <a:rPr lang="en-US" dirty="0"/>
              <a:t>Schedule</a:t>
            </a:r>
          </a:p>
          <a:p>
            <a:r>
              <a:rPr lang="en-US" dirty="0"/>
              <a:t>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19</a:t>
            </a:fld>
            <a:endParaRPr lang="en-US" dirty="0"/>
          </a:p>
        </p:txBody>
      </p:sp>
    </p:spTree>
    <p:extLst>
      <p:ext uri="{BB962C8B-B14F-4D97-AF65-F5344CB8AC3E}">
        <p14:creationId xmlns:p14="http://schemas.microsoft.com/office/powerpoint/2010/main" val="62057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1840220"/>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Scenario, Scope, and Objectives</a:t>
            </a:r>
          </a:p>
          <a:p>
            <a:r>
              <a:rPr lang="en-US" dirty="0"/>
              <a:t>Work Assignments</a:t>
            </a:r>
          </a:p>
          <a:p>
            <a:r>
              <a:rPr lang="en-US" dirty="0"/>
              <a:t>Schedule</a:t>
            </a:r>
          </a:p>
          <a:p>
            <a:r>
              <a:rPr lang="en-US" dirty="0"/>
              <a:t>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2</a:t>
            </a:fld>
            <a:endParaRPr lang="en-US" dirty="0"/>
          </a:p>
        </p:txBody>
      </p:sp>
    </p:spTree>
    <p:extLst>
      <p:ext uri="{BB962C8B-B14F-4D97-AF65-F5344CB8AC3E}">
        <p14:creationId xmlns:p14="http://schemas.microsoft.com/office/powerpoint/2010/main" val="117392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57C1-671C-4E68-B706-2ABC26AA562A}"/>
              </a:ext>
            </a:extLst>
          </p:cNvPr>
          <p:cNvSpPr>
            <a:spLocks noGrp="1"/>
          </p:cNvSpPr>
          <p:nvPr>
            <p:ph type="title"/>
          </p:nvPr>
        </p:nvSpPr>
        <p:spPr/>
        <p:txBody>
          <a:bodyPr/>
          <a:lstStyle/>
          <a:p>
            <a:r>
              <a:rPr lang="en-US" dirty="0"/>
              <a:t>Pinellas ACS Hurricane Amaranth Exercise</a:t>
            </a:r>
            <a:br>
              <a:rPr lang="en-US" dirty="0"/>
            </a:br>
            <a:r>
              <a:rPr lang="en-US" sz="2800" dirty="0"/>
              <a:t>Deployment Locations</a:t>
            </a:r>
            <a:endParaRPr lang="en-US" dirty="0"/>
          </a:p>
        </p:txBody>
      </p:sp>
      <p:sp>
        <p:nvSpPr>
          <p:cNvPr id="4" name="Date Placeholder 3">
            <a:extLst>
              <a:ext uri="{FF2B5EF4-FFF2-40B4-BE49-F238E27FC236}">
                <a16:creationId xmlns:a16="http://schemas.microsoft.com/office/drawing/2014/main" id="{7317F2B9-09D1-40B0-893B-7CCB2B27E03B}"/>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9361D40F-8DFA-46D3-9E80-DD3296FA52DC}"/>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20</a:t>
            </a:fld>
            <a:endParaRPr lang="en-US" dirty="0"/>
          </a:p>
        </p:txBody>
      </p:sp>
      <p:pic>
        <p:nvPicPr>
          <p:cNvPr id="3" name="Picture 2">
            <a:extLst>
              <a:ext uri="{FF2B5EF4-FFF2-40B4-BE49-F238E27FC236}">
                <a16:creationId xmlns:a16="http://schemas.microsoft.com/office/drawing/2014/main" id="{A80ECBA4-8619-4AC1-AC5D-75651E1E71DE}"/>
              </a:ext>
            </a:extLst>
          </p:cNvPr>
          <p:cNvPicPr>
            <a:picLocks noChangeAspect="1"/>
          </p:cNvPicPr>
          <p:nvPr/>
        </p:nvPicPr>
        <p:blipFill>
          <a:blip r:embed="rId2"/>
          <a:stretch>
            <a:fillRect/>
          </a:stretch>
        </p:blipFill>
        <p:spPr>
          <a:xfrm>
            <a:off x="311680" y="1814686"/>
            <a:ext cx="6539439" cy="4581881"/>
          </a:xfrm>
          <a:prstGeom prst="rect">
            <a:avLst/>
          </a:prstGeom>
          <a:ln w="28575">
            <a:solidFill>
              <a:schemeClr val="tx1"/>
            </a:solidFill>
          </a:ln>
        </p:spPr>
      </p:pic>
      <p:sp>
        <p:nvSpPr>
          <p:cNvPr id="7" name="Content Placeholder 2">
            <a:extLst>
              <a:ext uri="{FF2B5EF4-FFF2-40B4-BE49-F238E27FC236}">
                <a16:creationId xmlns:a16="http://schemas.microsoft.com/office/drawing/2014/main" id="{BA97CFE4-E8DE-4DCA-B5FC-5863CCE459C0}"/>
              </a:ext>
            </a:extLst>
          </p:cNvPr>
          <p:cNvSpPr txBox="1">
            <a:spLocks/>
          </p:cNvSpPr>
          <p:nvPr/>
        </p:nvSpPr>
        <p:spPr>
          <a:xfrm>
            <a:off x="7217833" y="1825624"/>
            <a:ext cx="4478868" cy="45719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Six simulated shelter locations</a:t>
            </a:r>
          </a:p>
          <a:p>
            <a:pPr lvl="1"/>
            <a:r>
              <a:rPr lang="en-US" dirty="0"/>
              <a:t>Top Floor of Parking Garage</a:t>
            </a:r>
          </a:p>
          <a:p>
            <a:pPr lvl="1"/>
            <a:r>
              <a:rPr lang="en-US" dirty="0"/>
              <a:t>Staged prior to exercise with tables and chairs</a:t>
            </a:r>
          </a:p>
          <a:p>
            <a:r>
              <a:rPr lang="en-US" dirty="0"/>
              <a:t>Two ICC locations</a:t>
            </a:r>
          </a:p>
          <a:p>
            <a:r>
              <a:rPr lang="en-US" dirty="0"/>
              <a:t>All deployment sites have access to AC Power</a:t>
            </a:r>
          </a:p>
          <a:p>
            <a:pPr lvl="1"/>
            <a:endParaRPr lang="en-US" dirty="0"/>
          </a:p>
        </p:txBody>
      </p:sp>
    </p:spTree>
    <p:extLst>
      <p:ext uri="{BB962C8B-B14F-4D97-AF65-F5344CB8AC3E}">
        <p14:creationId xmlns:p14="http://schemas.microsoft.com/office/powerpoint/2010/main" val="317161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Shelter Deployment Locations</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4/24/2022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21</a:t>
            </a:fld>
            <a:endParaRPr lang="en-US" dirty="0"/>
          </a:p>
        </p:txBody>
      </p:sp>
      <p:pic>
        <p:nvPicPr>
          <p:cNvPr id="5" name="Picture 4">
            <a:extLst>
              <a:ext uri="{FF2B5EF4-FFF2-40B4-BE49-F238E27FC236}">
                <a16:creationId xmlns:a16="http://schemas.microsoft.com/office/drawing/2014/main" id="{1FF9C088-4DC1-4F5B-A9EA-7B306E9E9FBF}"/>
              </a:ext>
            </a:extLst>
          </p:cNvPr>
          <p:cNvPicPr>
            <a:picLocks noChangeAspect="1"/>
          </p:cNvPicPr>
          <p:nvPr/>
        </p:nvPicPr>
        <p:blipFill>
          <a:blip r:embed="rId2"/>
          <a:stretch>
            <a:fillRect/>
          </a:stretch>
        </p:blipFill>
        <p:spPr>
          <a:xfrm>
            <a:off x="2381957" y="2001078"/>
            <a:ext cx="3037209" cy="4037314"/>
          </a:xfrm>
          <a:prstGeom prst="rect">
            <a:avLst/>
          </a:prstGeom>
        </p:spPr>
      </p:pic>
      <p:pic>
        <p:nvPicPr>
          <p:cNvPr id="6" name="Picture 5">
            <a:extLst>
              <a:ext uri="{FF2B5EF4-FFF2-40B4-BE49-F238E27FC236}">
                <a16:creationId xmlns:a16="http://schemas.microsoft.com/office/drawing/2014/main" id="{6AF7EFE5-2747-45A0-9A56-790F4049DA67}"/>
              </a:ext>
            </a:extLst>
          </p:cNvPr>
          <p:cNvPicPr>
            <a:picLocks noChangeAspect="1"/>
          </p:cNvPicPr>
          <p:nvPr/>
        </p:nvPicPr>
        <p:blipFill>
          <a:blip r:embed="rId3"/>
          <a:stretch>
            <a:fillRect/>
          </a:stretch>
        </p:blipFill>
        <p:spPr>
          <a:xfrm>
            <a:off x="6772836" y="2001078"/>
            <a:ext cx="3037208" cy="4037314"/>
          </a:xfrm>
          <a:prstGeom prst="rect">
            <a:avLst/>
          </a:prstGeom>
        </p:spPr>
      </p:pic>
      <p:sp>
        <p:nvSpPr>
          <p:cNvPr id="7" name="Oval 6">
            <a:extLst>
              <a:ext uri="{FF2B5EF4-FFF2-40B4-BE49-F238E27FC236}">
                <a16:creationId xmlns:a16="http://schemas.microsoft.com/office/drawing/2014/main" id="{1E4F486F-E04A-48B1-B40E-C5D50488968E}"/>
              </a:ext>
            </a:extLst>
          </p:cNvPr>
          <p:cNvSpPr>
            <a:spLocks noChangeAspect="1"/>
          </p:cNvSpPr>
          <p:nvPr/>
        </p:nvSpPr>
        <p:spPr>
          <a:xfrm>
            <a:off x="8345557" y="4226339"/>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7E9BB625-17AA-4D22-B7F8-0AE5F837980B}"/>
              </a:ext>
            </a:extLst>
          </p:cNvPr>
          <p:cNvSpPr>
            <a:spLocks noChangeAspect="1"/>
          </p:cNvSpPr>
          <p:nvPr/>
        </p:nvSpPr>
        <p:spPr>
          <a:xfrm>
            <a:off x="4054062" y="4073939"/>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71E882A9-347E-4AB6-8D30-F3A9F2231A23}"/>
              </a:ext>
            </a:extLst>
          </p:cNvPr>
          <p:cNvCxnSpPr>
            <a:endCxn id="7" idx="6"/>
          </p:cNvCxnSpPr>
          <p:nvPr/>
        </p:nvCxnSpPr>
        <p:spPr>
          <a:xfrm flipH="1">
            <a:off x="8750853" y="3768035"/>
            <a:ext cx="1493077" cy="66095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C36639F-6263-4890-BC86-49C123C04D60}"/>
              </a:ext>
            </a:extLst>
          </p:cNvPr>
          <p:cNvCxnSpPr>
            <a:cxnSpLocks/>
            <a:endCxn id="8" idx="2"/>
          </p:cNvCxnSpPr>
          <p:nvPr/>
        </p:nvCxnSpPr>
        <p:spPr>
          <a:xfrm>
            <a:off x="1948070" y="3472070"/>
            <a:ext cx="2105992" cy="80451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4D54EB0-EF12-4B2E-8E05-D689DEF3949B}"/>
              </a:ext>
            </a:extLst>
          </p:cNvPr>
          <p:cNvSpPr txBox="1"/>
          <p:nvPr/>
        </p:nvSpPr>
        <p:spPr>
          <a:xfrm>
            <a:off x="1197114" y="3167390"/>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6" name="TextBox 15">
            <a:extLst>
              <a:ext uri="{FF2B5EF4-FFF2-40B4-BE49-F238E27FC236}">
                <a16:creationId xmlns:a16="http://schemas.microsoft.com/office/drawing/2014/main" id="{233CB05C-8493-4CC8-AFBE-5792DF47E65A}"/>
              </a:ext>
            </a:extLst>
          </p:cNvPr>
          <p:cNvSpPr txBox="1"/>
          <p:nvPr/>
        </p:nvSpPr>
        <p:spPr>
          <a:xfrm>
            <a:off x="10047358" y="3472070"/>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Tree>
    <p:extLst>
      <p:ext uri="{BB962C8B-B14F-4D97-AF65-F5344CB8AC3E}">
        <p14:creationId xmlns:p14="http://schemas.microsoft.com/office/powerpoint/2010/main" val="1829045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ICC Deployment Locations</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4/24/2022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22</a:t>
            </a:fld>
            <a:endParaRPr lang="en-US" dirty="0"/>
          </a:p>
        </p:txBody>
      </p:sp>
      <p:pic>
        <p:nvPicPr>
          <p:cNvPr id="7" name="Picture 6">
            <a:extLst>
              <a:ext uri="{FF2B5EF4-FFF2-40B4-BE49-F238E27FC236}">
                <a16:creationId xmlns:a16="http://schemas.microsoft.com/office/drawing/2014/main" id="{D7AD76A9-10D3-418A-92BB-C3F044C23941}"/>
              </a:ext>
            </a:extLst>
          </p:cNvPr>
          <p:cNvPicPr>
            <a:picLocks noChangeAspect="1"/>
          </p:cNvPicPr>
          <p:nvPr/>
        </p:nvPicPr>
        <p:blipFill>
          <a:blip r:embed="rId2"/>
          <a:stretch>
            <a:fillRect/>
          </a:stretch>
        </p:blipFill>
        <p:spPr>
          <a:xfrm>
            <a:off x="1678238" y="1908474"/>
            <a:ext cx="3088495" cy="4105488"/>
          </a:xfrm>
          <a:prstGeom prst="rect">
            <a:avLst/>
          </a:prstGeom>
        </p:spPr>
      </p:pic>
      <p:pic>
        <p:nvPicPr>
          <p:cNvPr id="8" name="Picture 7">
            <a:extLst>
              <a:ext uri="{FF2B5EF4-FFF2-40B4-BE49-F238E27FC236}">
                <a16:creationId xmlns:a16="http://schemas.microsoft.com/office/drawing/2014/main" id="{D1CF99C7-5A18-4C23-BC0E-69F71ADC5F84}"/>
              </a:ext>
            </a:extLst>
          </p:cNvPr>
          <p:cNvPicPr>
            <a:picLocks noChangeAspect="1"/>
          </p:cNvPicPr>
          <p:nvPr/>
        </p:nvPicPr>
        <p:blipFill>
          <a:blip r:embed="rId3"/>
          <a:stretch>
            <a:fillRect/>
          </a:stretch>
        </p:blipFill>
        <p:spPr>
          <a:xfrm>
            <a:off x="6233305" y="2082040"/>
            <a:ext cx="4594273" cy="3456200"/>
          </a:xfrm>
          <a:prstGeom prst="rect">
            <a:avLst/>
          </a:prstGeom>
        </p:spPr>
      </p:pic>
      <p:sp>
        <p:nvSpPr>
          <p:cNvPr id="9" name="Oval 8">
            <a:extLst>
              <a:ext uri="{FF2B5EF4-FFF2-40B4-BE49-F238E27FC236}">
                <a16:creationId xmlns:a16="http://schemas.microsoft.com/office/drawing/2014/main" id="{368CF076-4C02-499A-A173-17D42DA745CF}"/>
              </a:ext>
            </a:extLst>
          </p:cNvPr>
          <p:cNvSpPr>
            <a:spLocks noChangeAspect="1"/>
          </p:cNvSpPr>
          <p:nvPr/>
        </p:nvSpPr>
        <p:spPr>
          <a:xfrm>
            <a:off x="9145110" y="4327935"/>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FD07CA9-B351-409C-9213-E5CB3C0E8BAC}"/>
              </a:ext>
            </a:extLst>
          </p:cNvPr>
          <p:cNvCxnSpPr>
            <a:endCxn id="9" idx="6"/>
          </p:cNvCxnSpPr>
          <p:nvPr/>
        </p:nvCxnSpPr>
        <p:spPr>
          <a:xfrm flipH="1">
            <a:off x="9550406" y="3869631"/>
            <a:ext cx="1493077" cy="660952"/>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41BCF8-5D73-40D8-8A92-762E1CDCFD55}"/>
              </a:ext>
            </a:extLst>
          </p:cNvPr>
          <p:cNvSpPr txBox="1"/>
          <p:nvPr/>
        </p:nvSpPr>
        <p:spPr>
          <a:xfrm>
            <a:off x="10846911" y="3573666"/>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
        <p:nvSpPr>
          <p:cNvPr id="12" name="Oval 11">
            <a:extLst>
              <a:ext uri="{FF2B5EF4-FFF2-40B4-BE49-F238E27FC236}">
                <a16:creationId xmlns:a16="http://schemas.microsoft.com/office/drawing/2014/main" id="{37EA319A-A49F-4B4D-9393-E8CFBBA6D96A}"/>
              </a:ext>
            </a:extLst>
          </p:cNvPr>
          <p:cNvSpPr>
            <a:spLocks noChangeAspect="1"/>
          </p:cNvSpPr>
          <p:nvPr/>
        </p:nvSpPr>
        <p:spPr>
          <a:xfrm>
            <a:off x="3236849" y="4246213"/>
            <a:ext cx="405296" cy="405296"/>
          </a:xfrm>
          <a:prstGeom prst="ellipse">
            <a:avLst/>
          </a:prstGeom>
          <a:noFill/>
          <a:ln w="28575">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cxnSp>
        <p:nvCxnSpPr>
          <p:cNvPr id="13" name="Straight Arrow Connector 12">
            <a:extLst>
              <a:ext uri="{FF2B5EF4-FFF2-40B4-BE49-F238E27FC236}">
                <a16:creationId xmlns:a16="http://schemas.microsoft.com/office/drawing/2014/main" id="{1C6CE02F-F7DC-4B80-A917-F9ADE2ED5D7E}"/>
              </a:ext>
            </a:extLst>
          </p:cNvPr>
          <p:cNvCxnSpPr>
            <a:cxnSpLocks/>
            <a:endCxn id="12" idx="2"/>
          </p:cNvCxnSpPr>
          <p:nvPr/>
        </p:nvCxnSpPr>
        <p:spPr>
          <a:xfrm>
            <a:off x="1130857" y="3644344"/>
            <a:ext cx="2105992" cy="80451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349561-924A-4AB8-BDC8-9AD98D0D9FEB}"/>
              </a:ext>
            </a:extLst>
          </p:cNvPr>
          <p:cNvSpPr txBox="1"/>
          <p:nvPr/>
        </p:nvSpPr>
        <p:spPr>
          <a:xfrm>
            <a:off x="379901" y="3339664"/>
            <a:ext cx="900888" cy="523220"/>
          </a:xfrm>
          <a:prstGeom prst="rect">
            <a:avLst/>
          </a:prstGeom>
          <a:noFill/>
        </p:spPr>
        <p:txBody>
          <a:bodyPr wrap="none" rtlCol="0">
            <a:spAutoFit/>
          </a:bodyPr>
          <a:lstStyle/>
          <a:p>
            <a:pPr algn="ctr"/>
            <a:r>
              <a:rPr lang="en-US" sz="1400" b="1" dirty="0"/>
              <a:t>AC Power</a:t>
            </a:r>
          </a:p>
          <a:p>
            <a:pPr algn="ctr"/>
            <a:r>
              <a:rPr lang="en-US" sz="1400" b="1" dirty="0"/>
              <a:t>Outlet</a:t>
            </a:r>
          </a:p>
        </p:txBody>
      </p:sp>
    </p:spTree>
    <p:extLst>
      <p:ext uri="{BB962C8B-B14F-4D97-AF65-F5344CB8AC3E}">
        <p14:creationId xmlns:p14="http://schemas.microsoft.com/office/powerpoint/2010/main" val="3500897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BF25-2C62-40E3-AAFE-7CCECD1B403D}"/>
              </a:ext>
            </a:extLst>
          </p:cNvPr>
          <p:cNvSpPr>
            <a:spLocks noGrp="1"/>
          </p:cNvSpPr>
          <p:nvPr>
            <p:ph type="title"/>
          </p:nvPr>
        </p:nvSpPr>
        <p:spPr/>
        <p:txBody>
          <a:bodyPr/>
          <a:lstStyle/>
          <a:p>
            <a:r>
              <a:rPr lang="en-US" dirty="0"/>
              <a:t>Pinellas ACS Hurricane Amaranth Exercise</a:t>
            </a:r>
            <a:br>
              <a:rPr lang="en-US" dirty="0"/>
            </a:br>
            <a:r>
              <a:rPr lang="en-US" sz="2800" dirty="0"/>
              <a:t>Shelter Radio Kit</a:t>
            </a:r>
          </a:p>
        </p:txBody>
      </p:sp>
      <p:sp>
        <p:nvSpPr>
          <p:cNvPr id="3" name="Date Placeholder 3">
            <a:extLst>
              <a:ext uri="{FF2B5EF4-FFF2-40B4-BE49-F238E27FC236}">
                <a16:creationId xmlns:a16="http://schemas.microsoft.com/office/drawing/2014/main" id="{97154645-EC50-4C54-B05B-33F1788C7C6F}"/>
              </a:ext>
            </a:extLst>
          </p:cNvPr>
          <p:cNvSpPr>
            <a:spLocks noGrp="1"/>
          </p:cNvSpPr>
          <p:nvPr>
            <p:ph type="dt" sz="half" idx="10"/>
          </p:nvPr>
        </p:nvSpPr>
        <p:spPr>
          <a:xfrm>
            <a:off x="838200" y="6360767"/>
            <a:ext cx="2743200" cy="365125"/>
          </a:xfrm>
        </p:spPr>
        <p:txBody>
          <a:bodyPr/>
          <a:lstStyle/>
          <a:p>
            <a:r>
              <a:rPr lang="en-US" dirty="0"/>
              <a:t>4/24/2022</a:t>
            </a:r>
          </a:p>
        </p:txBody>
      </p:sp>
      <p:sp>
        <p:nvSpPr>
          <p:cNvPr id="4" name="Slide Number Placeholder 4">
            <a:extLst>
              <a:ext uri="{FF2B5EF4-FFF2-40B4-BE49-F238E27FC236}">
                <a16:creationId xmlns:a16="http://schemas.microsoft.com/office/drawing/2014/main" id="{3E3125D8-BF31-41DE-BD4C-4A616F1EF86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23</a:t>
            </a:fld>
            <a:endParaRPr lang="en-US" dirty="0"/>
          </a:p>
        </p:txBody>
      </p:sp>
      <p:pic>
        <p:nvPicPr>
          <p:cNvPr id="5" name="Picture 4">
            <a:extLst>
              <a:ext uri="{FF2B5EF4-FFF2-40B4-BE49-F238E27FC236}">
                <a16:creationId xmlns:a16="http://schemas.microsoft.com/office/drawing/2014/main" id="{4AE73C5E-830B-4F39-92FA-ACCC0DBE62F7}"/>
              </a:ext>
            </a:extLst>
          </p:cNvPr>
          <p:cNvPicPr>
            <a:picLocks noChangeAspect="1"/>
          </p:cNvPicPr>
          <p:nvPr/>
        </p:nvPicPr>
        <p:blipFill>
          <a:blip r:embed="rId2"/>
          <a:stretch>
            <a:fillRect/>
          </a:stretch>
        </p:blipFill>
        <p:spPr>
          <a:xfrm>
            <a:off x="3133672" y="1898902"/>
            <a:ext cx="5924655" cy="3879597"/>
          </a:xfrm>
          <a:prstGeom prst="rect">
            <a:avLst/>
          </a:prstGeom>
        </p:spPr>
      </p:pic>
    </p:spTree>
    <p:extLst>
      <p:ext uri="{BB962C8B-B14F-4D97-AF65-F5344CB8AC3E}">
        <p14:creationId xmlns:p14="http://schemas.microsoft.com/office/powerpoint/2010/main" val="3308185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8EEF385-71A5-48DA-A615-36DBF633C331}"/>
              </a:ext>
            </a:extLst>
          </p:cNvPr>
          <p:cNvSpPr/>
          <p:nvPr/>
        </p:nvSpPr>
        <p:spPr>
          <a:xfrm>
            <a:off x="1144988" y="3906065"/>
            <a:ext cx="7728668" cy="38961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947BB9C-A63E-47A0-9D36-9F2663F1F6F2}"/>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4AF58B78-A86F-4527-8F20-5C3A9FC44F40}"/>
              </a:ext>
            </a:extLst>
          </p:cNvPr>
          <p:cNvSpPr>
            <a:spLocks noGrp="1"/>
          </p:cNvSpPr>
          <p:nvPr>
            <p:ph idx="1"/>
          </p:nvPr>
        </p:nvSpPr>
        <p:spPr/>
        <p:txBody>
          <a:bodyPr/>
          <a:lstStyle/>
          <a:p>
            <a:r>
              <a:rPr lang="en-US" dirty="0"/>
              <a:t>Exercise Scenario, Scope, and Objectives</a:t>
            </a:r>
          </a:p>
          <a:p>
            <a:r>
              <a:rPr lang="en-US" dirty="0"/>
              <a:t>Work Assignments</a:t>
            </a:r>
          </a:p>
          <a:p>
            <a:r>
              <a:rPr lang="en-US" dirty="0"/>
              <a:t>Schedule</a:t>
            </a:r>
          </a:p>
          <a:p>
            <a:r>
              <a:rPr lang="en-US" dirty="0"/>
              <a:t>Deployment locations</a:t>
            </a:r>
          </a:p>
          <a:p>
            <a:r>
              <a:rPr lang="en-US" dirty="0"/>
              <a:t>Documentation</a:t>
            </a:r>
          </a:p>
        </p:txBody>
      </p:sp>
      <p:sp>
        <p:nvSpPr>
          <p:cNvPr id="4" name="Date Placeholder 3">
            <a:extLst>
              <a:ext uri="{FF2B5EF4-FFF2-40B4-BE49-F238E27FC236}">
                <a16:creationId xmlns:a16="http://schemas.microsoft.com/office/drawing/2014/main" id="{2B0C4574-D0CB-43ED-83EB-AE73A0CAF51A}"/>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E93FD6AC-E0F2-465D-844E-B881AA395B31}"/>
              </a:ext>
            </a:extLst>
          </p:cNvPr>
          <p:cNvSpPr>
            <a:spLocks noGrp="1"/>
          </p:cNvSpPr>
          <p:nvPr>
            <p:ph type="sldNum" sz="quarter" idx="12"/>
          </p:nvPr>
        </p:nvSpPr>
        <p:spPr/>
        <p:txBody>
          <a:bodyPr/>
          <a:lstStyle/>
          <a:p>
            <a:fld id="{D6E2ACB8-2D19-4FCE-80FD-A7A894208944}" type="slidenum">
              <a:rPr lang="en-US" smtClean="0"/>
              <a:t>24</a:t>
            </a:fld>
            <a:endParaRPr lang="en-US" dirty="0"/>
          </a:p>
        </p:txBody>
      </p:sp>
    </p:spTree>
    <p:extLst>
      <p:ext uri="{BB962C8B-B14F-4D97-AF65-F5344CB8AC3E}">
        <p14:creationId xmlns:p14="http://schemas.microsoft.com/office/powerpoint/2010/main" val="3605461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ACS Exercise Plan</a:t>
            </a:r>
            <a:endParaRPr lang="en-US" dirty="0"/>
          </a:p>
        </p:txBody>
      </p:sp>
      <p:pic>
        <p:nvPicPr>
          <p:cNvPr id="4" name="Picture 3">
            <a:extLst>
              <a:ext uri="{FF2B5EF4-FFF2-40B4-BE49-F238E27FC236}">
                <a16:creationId xmlns:a16="http://schemas.microsoft.com/office/drawing/2014/main" id="{613E5A25-E1BC-4F71-AE24-93D3BB8A14DB}"/>
              </a:ext>
            </a:extLst>
          </p:cNvPr>
          <p:cNvPicPr>
            <a:picLocks noChangeAspect="1"/>
          </p:cNvPicPr>
          <p:nvPr/>
        </p:nvPicPr>
        <p:blipFill>
          <a:blip r:embed="rId2"/>
          <a:stretch>
            <a:fillRect/>
          </a:stretch>
        </p:blipFill>
        <p:spPr>
          <a:xfrm>
            <a:off x="621564" y="1828798"/>
            <a:ext cx="3450566" cy="4572000"/>
          </a:xfrm>
          <a:prstGeom prst="rect">
            <a:avLst/>
          </a:prstGeom>
          <a:ln w="19050">
            <a:solidFill>
              <a:schemeClr val="tx1"/>
            </a:solidFill>
          </a:ln>
        </p:spPr>
      </p:pic>
      <p:sp>
        <p:nvSpPr>
          <p:cNvPr id="6" name="TextBox 5">
            <a:extLst>
              <a:ext uri="{FF2B5EF4-FFF2-40B4-BE49-F238E27FC236}">
                <a16:creationId xmlns:a16="http://schemas.microsoft.com/office/drawing/2014/main" id="{E6C701EA-C27F-437D-8513-EAA7E0F003FE}"/>
              </a:ext>
            </a:extLst>
          </p:cNvPr>
          <p:cNvSpPr txBox="1"/>
          <p:nvPr/>
        </p:nvSpPr>
        <p:spPr>
          <a:xfrm>
            <a:off x="5495925" y="2092173"/>
            <a:ext cx="6106582" cy="3139321"/>
          </a:xfrm>
          <a:prstGeom prst="rect">
            <a:avLst/>
          </a:prstGeom>
          <a:noFill/>
        </p:spPr>
        <p:txBody>
          <a:bodyPr wrap="square">
            <a:spAutoFit/>
          </a:bodyPr>
          <a:lstStyle/>
          <a:p>
            <a:r>
              <a:rPr lang="en-US" dirty="0"/>
              <a:t>Section 1.  Exercise Overview</a:t>
            </a:r>
          </a:p>
          <a:p>
            <a:r>
              <a:rPr lang="en-US" dirty="0"/>
              <a:t>Section 2.  General Information</a:t>
            </a:r>
          </a:p>
          <a:p>
            <a:r>
              <a:rPr lang="en-US" dirty="0"/>
              <a:t>Section 3.  Exercise Logistics</a:t>
            </a:r>
          </a:p>
          <a:p>
            <a:r>
              <a:rPr lang="en-US" dirty="0"/>
              <a:t>Section 4.  Post-exercise Activities</a:t>
            </a:r>
          </a:p>
          <a:p>
            <a:r>
              <a:rPr lang="en-US" dirty="0"/>
              <a:t>Section 5.  Participant Information and Guidance</a:t>
            </a:r>
          </a:p>
          <a:p>
            <a:r>
              <a:rPr lang="en-US" dirty="0"/>
              <a:t>Appendix A.  Communications Plan</a:t>
            </a:r>
          </a:p>
          <a:p>
            <a:r>
              <a:rPr lang="en-US" dirty="0"/>
              <a:t>Appendix B.  Exercise Participants</a:t>
            </a:r>
          </a:p>
          <a:p>
            <a:r>
              <a:rPr lang="en-US" dirty="0"/>
              <a:t>Appendix C.  Exercise Schedule</a:t>
            </a:r>
          </a:p>
          <a:p>
            <a:r>
              <a:rPr lang="en-US" dirty="0"/>
              <a:t>Appendix D.  Exercise Site Maps</a:t>
            </a:r>
          </a:p>
          <a:p>
            <a:r>
              <a:rPr lang="en-US" dirty="0"/>
              <a:t>Appendix E.  Exercise Scenario</a:t>
            </a:r>
          </a:p>
          <a:p>
            <a:r>
              <a:rPr lang="en-US" dirty="0"/>
              <a:t>Appendix F.  Acronyms, Abbreviations, and Definitions</a:t>
            </a:r>
          </a:p>
        </p:txBody>
      </p:sp>
      <p:sp>
        <p:nvSpPr>
          <p:cNvPr id="5" name="Date Placeholder 3">
            <a:extLst>
              <a:ext uri="{FF2B5EF4-FFF2-40B4-BE49-F238E27FC236}">
                <a16:creationId xmlns:a16="http://schemas.microsoft.com/office/drawing/2014/main" id="{18D0BB72-4C7A-49E5-9C53-8771C607BA87}"/>
              </a:ext>
            </a:extLst>
          </p:cNvPr>
          <p:cNvSpPr>
            <a:spLocks noGrp="1"/>
          </p:cNvSpPr>
          <p:nvPr>
            <p:ph type="dt" sz="half" idx="10"/>
          </p:nvPr>
        </p:nvSpPr>
        <p:spPr>
          <a:xfrm>
            <a:off x="838200" y="6360767"/>
            <a:ext cx="2743200" cy="365125"/>
          </a:xfrm>
        </p:spPr>
        <p:txBody>
          <a:bodyPr/>
          <a:lstStyle/>
          <a:p>
            <a:r>
              <a:rPr lang="en-US" dirty="0"/>
              <a:t>4/24/2022</a:t>
            </a:r>
          </a:p>
        </p:txBody>
      </p:sp>
      <p:sp>
        <p:nvSpPr>
          <p:cNvPr id="7" name="Slide Number Placeholder 4">
            <a:extLst>
              <a:ext uri="{FF2B5EF4-FFF2-40B4-BE49-F238E27FC236}">
                <a16:creationId xmlns:a16="http://schemas.microsoft.com/office/drawing/2014/main" id="{8553DAC3-9908-423C-99D8-B99B94D624A8}"/>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25</a:t>
            </a:fld>
            <a:endParaRPr lang="en-US" dirty="0"/>
          </a:p>
        </p:txBody>
      </p:sp>
    </p:spTree>
    <p:extLst>
      <p:ext uri="{BB962C8B-B14F-4D97-AF65-F5344CB8AC3E}">
        <p14:creationId xmlns:p14="http://schemas.microsoft.com/office/powerpoint/2010/main" val="1755907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Exercise Evaluation Guides (EEG)</a:t>
            </a:r>
            <a:endParaRPr lang="en-US" dirty="0"/>
          </a:p>
        </p:txBody>
      </p:sp>
      <p:sp>
        <p:nvSpPr>
          <p:cNvPr id="3" name="Content Placeholder 2">
            <a:extLst>
              <a:ext uri="{FF2B5EF4-FFF2-40B4-BE49-F238E27FC236}">
                <a16:creationId xmlns:a16="http://schemas.microsoft.com/office/drawing/2014/main" id="{6145F401-9C34-4372-87D1-B94C2E61548A}"/>
              </a:ext>
            </a:extLst>
          </p:cNvPr>
          <p:cNvSpPr>
            <a:spLocks noGrp="1"/>
          </p:cNvSpPr>
          <p:nvPr>
            <p:ph idx="1"/>
          </p:nvPr>
        </p:nvSpPr>
        <p:spPr>
          <a:xfrm>
            <a:off x="6096000" y="1825624"/>
            <a:ext cx="5257800" cy="4571999"/>
          </a:xfrm>
        </p:spPr>
        <p:txBody>
          <a:bodyPr>
            <a:normAutofit fontScale="92500" lnSpcReduction="10000"/>
          </a:bodyPr>
          <a:lstStyle/>
          <a:p>
            <a:r>
              <a:rPr lang="en-US" dirty="0"/>
              <a:t>One EEG created for each Venue</a:t>
            </a:r>
          </a:p>
          <a:p>
            <a:pPr lvl="1"/>
            <a:r>
              <a:rPr lang="en-US" dirty="0"/>
              <a:t>Evacuation Shelters</a:t>
            </a:r>
          </a:p>
          <a:p>
            <a:pPr lvl="1"/>
            <a:r>
              <a:rPr lang="en-US" dirty="0"/>
              <a:t>EOC Radio Room</a:t>
            </a:r>
          </a:p>
          <a:p>
            <a:pPr lvl="1"/>
            <a:r>
              <a:rPr lang="en-US" dirty="0"/>
              <a:t>Incident Communication Centers</a:t>
            </a:r>
          </a:p>
          <a:p>
            <a:r>
              <a:rPr lang="en-US" dirty="0"/>
              <a:t>List of tasks required to complete each exercise objective</a:t>
            </a:r>
          </a:p>
          <a:p>
            <a:r>
              <a:rPr lang="en-US" dirty="0"/>
              <a:t>Used by exercise evaluators</a:t>
            </a:r>
          </a:p>
          <a:p>
            <a:pPr lvl="1"/>
            <a:r>
              <a:rPr lang="en-US" dirty="0"/>
              <a:t>Document issued uncovered during exercise</a:t>
            </a:r>
          </a:p>
          <a:p>
            <a:pPr lvl="1"/>
            <a:r>
              <a:rPr lang="en-US" dirty="0"/>
              <a:t>Determine where additional training may be required</a:t>
            </a:r>
          </a:p>
          <a:p>
            <a:pPr lvl="1"/>
            <a:r>
              <a:rPr lang="en-US" dirty="0"/>
              <a:t>Identify shortfalls in plans, SOPs and Job aids</a:t>
            </a:r>
          </a:p>
          <a:p>
            <a:pPr lvl="1"/>
            <a:endParaRPr lang="en-US" dirty="0"/>
          </a:p>
        </p:txBody>
      </p:sp>
      <p:sp>
        <p:nvSpPr>
          <p:cNvPr id="4" name="Date Placeholder 3">
            <a:extLst>
              <a:ext uri="{FF2B5EF4-FFF2-40B4-BE49-F238E27FC236}">
                <a16:creationId xmlns:a16="http://schemas.microsoft.com/office/drawing/2014/main" id="{B72EB0F5-6617-4F01-BA1D-E1A1C58C5CAC}"/>
              </a:ext>
            </a:extLst>
          </p:cNvPr>
          <p:cNvSpPr>
            <a:spLocks noGrp="1"/>
          </p:cNvSpPr>
          <p:nvPr>
            <p:ph type="dt" sz="half" idx="10"/>
          </p:nvPr>
        </p:nvSpPr>
        <p:spPr/>
        <p:txBody>
          <a:bodyPr/>
          <a:lstStyle/>
          <a:p>
            <a:r>
              <a:rPr lang="en-US" dirty="0"/>
              <a:t>4/24/2022</a:t>
            </a:r>
          </a:p>
        </p:txBody>
      </p:sp>
      <p:sp>
        <p:nvSpPr>
          <p:cNvPr id="6" name="Slide Number Placeholder 4">
            <a:extLst>
              <a:ext uri="{FF2B5EF4-FFF2-40B4-BE49-F238E27FC236}">
                <a16:creationId xmlns:a16="http://schemas.microsoft.com/office/drawing/2014/main" id="{0D62B3DD-38BE-46F3-801E-0A6BCD366180}"/>
              </a:ext>
            </a:extLst>
          </p:cNvPr>
          <p:cNvSpPr>
            <a:spLocks noGrp="1"/>
          </p:cNvSpPr>
          <p:nvPr>
            <p:ph type="sldNum" sz="quarter" idx="12"/>
          </p:nvPr>
        </p:nvSpPr>
        <p:spPr/>
        <p:txBody>
          <a:bodyPr/>
          <a:lstStyle/>
          <a:p>
            <a:fld id="{D6E2ACB8-2D19-4FCE-80FD-A7A894208944}" type="slidenum">
              <a:rPr lang="en-US" smtClean="0"/>
              <a:t>26</a:t>
            </a:fld>
            <a:endParaRPr lang="en-US" dirty="0"/>
          </a:p>
        </p:txBody>
      </p:sp>
      <p:pic>
        <p:nvPicPr>
          <p:cNvPr id="8" name="Picture 7">
            <a:extLst>
              <a:ext uri="{FF2B5EF4-FFF2-40B4-BE49-F238E27FC236}">
                <a16:creationId xmlns:a16="http://schemas.microsoft.com/office/drawing/2014/main" id="{87ED018F-9E0A-4B02-B5A4-E157B37993BB}"/>
              </a:ext>
            </a:extLst>
          </p:cNvPr>
          <p:cNvPicPr>
            <a:picLocks noChangeAspect="1"/>
          </p:cNvPicPr>
          <p:nvPr/>
        </p:nvPicPr>
        <p:blipFill>
          <a:blip r:embed="rId2"/>
          <a:stretch>
            <a:fillRect/>
          </a:stretch>
        </p:blipFill>
        <p:spPr>
          <a:xfrm>
            <a:off x="621564" y="1828798"/>
            <a:ext cx="3460055" cy="4527552"/>
          </a:xfrm>
          <a:prstGeom prst="rect">
            <a:avLst/>
          </a:prstGeom>
          <a:ln w="19050">
            <a:solidFill>
              <a:schemeClr val="tx1"/>
            </a:solidFill>
          </a:ln>
        </p:spPr>
      </p:pic>
    </p:spTree>
    <p:extLst>
      <p:ext uri="{BB962C8B-B14F-4D97-AF65-F5344CB8AC3E}">
        <p14:creationId xmlns:p14="http://schemas.microsoft.com/office/powerpoint/2010/main" val="1127163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8C1B-A5AC-48BB-9BE4-A8C9E777A54A}"/>
              </a:ext>
            </a:extLst>
          </p:cNvPr>
          <p:cNvSpPr>
            <a:spLocks noGrp="1"/>
          </p:cNvSpPr>
          <p:nvPr>
            <p:ph type="title"/>
          </p:nvPr>
        </p:nvSpPr>
        <p:spPr/>
        <p:txBody>
          <a:bodyPr/>
          <a:lstStyle/>
          <a:p>
            <a:r>
              <a:rPr lang="en-US" dirty="0"/>
              <a:t>Pinellas ACS Hurricane Amaranth Exercise</a:t>
            </a:r>
            <a:br>
              <a:rPr lang="en-US" dirty="0"/>
            </a:br>
            <a:r>
              <a:rPr lang="en-US" sz="2800" dirty="0"/>
              <a:t>ACS Exercise Evaluation Guide - Sample</a:t>
            </a:r>
            <a:endParaRPr lang="en-US" dirty="0"/>
          </a:p>
        </p:txBody>
      </p:sp>
      <p:sp>
        <p:nvSpPr>
          <p:cNvPr id="6" name="TextBox 5">
            <a:extLst>
              <a:ext uri="{FF2B5EF4-FFF2-40B4-BE49-F238E27FC236}">
                <a16:creationId xmlns:a16="http://schemas.microsoft.com/office/drawing/2014/main" id="{70EB2EE2-C707-49E5-A73B-3FBEABD66445}"/>
              </a:ext>
            </a:extLst>
          </p:cNvPr>
          <p:cNvSpPr txBox="1"/>
          <p:nvPr/>
        </p:nvSpPr>
        <p:spPr>
          <a:xfrm>
            <a:off x="1264482" y="1790712"/>
            <a:ext cx="9685121" cy="940899"/>
          </a:xfrm>
          <a:prstGeom prst="rect">
            <a:avLst/>
          </a:prstGeom>
          <a:noFill/>
        </p:spPr>
        <p:txBody>
          <a:bodyPr wrap="square">
            <a:spAutoFit/>
          </a:bodyPr>
          <a:lstStyle/>
          <a:p>
            <a:pPr marL="0" marR="0" lvl="2">
              <a:lnSpc>
                <a:spcPct val="150000"/>
              </a:lnSpc>
              <a:spcBef>
                <a:spcPts val="1000"/>
              </a:spcBef>
              <a:spcAft>
                <a:spcPts val="0"/>
              </a:spcAft>
            </a:pPr>
            <a:r>
              <a:rPr lang="en-US" sz="1400" b="1" u="sng" dirty="0">
                <a:solidFill>
                  <a:srgbClr val="000000"/>
                </a:solidFill>
                <a:effectLst/>
                <a:latin typeface="Calibri Light" panose="020F0302020204030204" pitchFamily="34" charset="0"/>
                <a:ea typeface="MS Mincho" panose="02020609040205080304" pitchFamily="49" charset="-128"/>
                <a:cs typeface="Times New Roman" panose="02020603050405020304" pitchFamily="18" charset="0"/>
              </a:rPr>
              <a:t>Organizational Capability Target 2.</a:t>
            </a:r>
          </a:p>
          <a:p>
            <a:pPr marL="0" marR="0">
              <a:lnSpc>
                <a:spcPct val="150000"/>
              </a:lnSpc>
              <a:spcBef>
                <a:spcPts val="0"/>
              </a:spcBef>
              <a:spcAft>
                <a:spcPts val="8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Within 3 hours of ACS Activation, establish a VHF radio Winlink data network that supports the exchange of information between </a:t>
            </a:r>
            <a:r>
              <a:rPr lang="en-US" sz="1200" b="1" i="1"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TBD</a:t>
            </a:r>
            <a:r>
              <a:rPr lang="en-US"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Pinellas County special needs emergency evacuation shelters and the Pinellas County EOC. Network communications is maintained for the duration of a 72-hour incident.</a:t>
            </a:r>
          </a:p>
        </p:txBody>
      </p:sp>
      <p:graphicFrame>
        <p:nvGraphicFramePr>
          <p:cNvPr id="8" name="Table 7">
            <a:extLst>
              <a:ext uri="{FF2B5EF4-FFF2-40B4-BE49-F238E27FC236}">
                <a16:creationId xmlns:a16="http://schemas.microsoft.com/office/drawing/2014/main" id="{61A526AC-08E8-4F97-80AE-BD5B1BE17E6C}"/>
              </a:ext>
            </a:extLst>
          </p:cNvPr>
          <p:cNvGraphicFramePr>
            <a:graphicFrameLocks noGrp="1"/>
          </p:cNvGraphicFramePr>
          <p:nvPr>
            <p:extLst>
              <p:ext uri="{D42A27DB-BD31-4B8C-83A1-F6EECF244321}">
                <p14:modId xmlns:p14="http://schemas.microsoft.com/office/powerpoint/2010/main" val="1463509101"/>
              </p:ext>
            </p:extLst>
          </p:nvPr>
        </p:nvGraphicFramePr>
        <p:xfrm>
          <a:off x="1981200" y="2930673"/>
          <a:ext cx="8229600" cy="3322320"/>
        </p:xfrm>
        <a:graphic>
          <a:graphicData uri="http://schemas.openxmlformats.org/drawingml/2006/table">
            <a:tbl>
              <a:tblPr firstRow="1" firstCol="1" bandRow="1"/>
              <a:tblGrid>
                <a:gridCol w="631190">
                  <a:extLst>
                    <a:ext uri="{9D8B030D-6E8A-4147-A177-3AD203B41FA5}">
                      <a16:colId xmlns:a16="http://schemas.microsoft.com/office/drawing/2014/main" val="605490482"/>
                    </a:ext>
                  </a:extLst>
                </a:gridCol>
                <a:gridCol w="3223260">
                  <a:extLst>
                    <a:ext uri="{9D8B030D-6E8A-4147-A177-3AD203B41FA5}">
                      <a16:colId xmlns:a16="http://schemas.microsoft.com/office/drawing/2014/main" val="1089271468"/>
                    </a:ext>
                  </a:extLst>
                </a:gridCol>
                <a:gridCol w="869950">
                  <a:extLst>
                    <a:ext uri="{9D8B030D-6E8A-4147-A177-3AD203B41FA5}">
                      <a16:colId xmlns:a16="http://schemas.microsoft.com/office/drawing/2014/main" val="3918684069"/>
                    </a:ext>
                  </a:extLst>
                </a:gridCol>
                <a:gridCol w="2955290">
                  <a:extLst>
                    <a:ext uri="{9D8B030D-6E8A-4147-A177-3AD203B41FA5}">
                      <a16:colId xmlns:a16="http://schemas.microsoft.com/office/drawing/2014/main" val="4103553236"/>
                    </a:ext>
                  </a:extLst>
                </a:gridCol>
                <a:gridCol w="549910">
                  <a:extLst>
                    <a:ext uri="{9D8B030D-6E8A-4147-A177-3AD203B41FA5}">
                      <a16:colId xmlns:a16="http://schemas.microsoft.com/office/drawing/2014/main" val="752220189"/>
                    </a:ext>
                  </a:extLst>
                </a:gridCol>
              </a:tblGrid>
              <a:tr h="0">
                <a:tc gridSpan="5">
                  <a:txBody>
                    <a:bodyPr/>
                    <a:lstStyle/>
                    <a:p>
                      <a:pPr marL="0" marR="0" algn="ctr">
                        <a:spcBef>
                          <a:spcPts val="300"/>
                        </a:spcBef>
                        <a:spcAft>
                          <a:spcPts val="300"/>
                        </a:spcAft>
                      </a:pPr>
                      <a:r>
                        <a:rPr lang="en-US" sz="1400" b="1" dirty="0">
                          <a:effectLst/>
                          <a:latin typeface="Calibri" panose="020F0502020204030204" pitchFamily="34" charset="0"/>
                          <a:ea typeface="Times New Roman" panose="02020603050405020304" pitchFamily="18" charset="0"/>
                          <a:cs typeface="Times New Roman" panose="02020603050405020304" pitchFamily="18" charset="0"/>
                        </a:rPr>
                        <a:t>Table II.  Capability Target 2 - EEG Score Sheet</a:t>
                      </a:r>
                    </a:p>
                  </a:txBody>
                  <a:tcPr marL="68580" marR="68580" marT="0" marB="0" anchor="b">
                    <a:lnL>
                      <a:noFill/>
                    </a:lnL>
                    <a:lnR>
                      <a:noFill/>
                    </a:lnR>
                    <a:lnT>
                      <a:noFill/>
                    </a:lnT>
                    <a:lnB w="190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9476273"/>
                  </a:ext>
                </a:extLst>
              </a:tr>
              <a:tr h="0">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Task ID</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Critical Task</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AUXC PTB Item</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Observation Notes and Explanation of Rating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tc>
                  <a:txBody>
                    <a:bodyPr/>
                    <a:lstStyle/>
                    <a:p>
                      <a:pPr marL="0" marR="0" algn="ctr">
                        <a:spcBef>
                          <a:spcPts val="300"/>
                        </a:spcBef>
                        <a:spcAft>
                          <a:spcPts val="300"/>
                        </a:spcAft>
                      </a:pPr>
                      <a:r>
                        <a:rPr lang="en-US"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Target Rating</a:t>
                      </a:r>
                      <a:endParaRPr lang="en-US" sz="1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05288"/>
                    </a:solidFill>
                  </a:tcPr>
                </a:tc>
                <a:extLst>
                  <a:ext uri="{0D108BD9-81ED-4DB2-BD59-A6C34878D82A}">
                    <a16:rowId xmlns:a16="http://schemas.microsoft.com/office/drawing/2014/main" val="86071365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SCT2T1</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obtains, assembles, and prepares the material for a personal and Winlink digital Go-Kit that will support a 72-hour activation period.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2a.1, 2a.2, 2a.3, 2a.4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This task will not be evaluated during the May 2022 Pinellas County Hurricane Amaranth Exercise.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366019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SCT2T2</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When notified of ACS activation (Pinellas Alert, Email, text, or phone), the ACS RADO notifies the ACS RO that he or she is available for activation and accepts evacuation shelter assignment.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8157307"/>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SCT2T3</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On an as needed basis, ACS RADO obtains shelter radio kit from EOC.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77135"/>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SCT2T4</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obtains incident specific information regarding the deployment from ACS RO/ Deputy RO (deployment location, duration, time of arrival, ICS 204, ICS 205, 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2b.1, 2b.2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041310"/>
                  </a:ext>
                </a:extLst>
              </a:tr>
              <a:tr h="0">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SCT2T5</a:t>
                      </a:r>
                    </a:p>
                  </a:txBody>
                  <a:tcPr marL="68580" marR="6858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ACS RADO installs and configures shelter radio equipment at emergency evacuation shelter.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300"/>
                        </a:spcBef>
                        <a:spcAft>
                          <a:spcPts val="300"/>
                        </a:spcAf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46143"/>
                  </a:ext>
                </a:extLst>
              </a:tr>
            </a:tbl>
          </a:graphicData>
        </a:graphic>
      </p:graphicFrame>
      <p:sp>
        <p:nvSpPr>
          <p:cNvPr id="5" name="Date Placeholder 3">
            <a:extLst>
              <a:ext uri="{FF2B5EF4-FFF2-40B4-BE49-F238E27FC236}">
                <a16:creationId xmlns:a16="http://schemas.microsoft.com/office/drawing/2014/main" id="{DAB91A63-B1AD-43D0-8372-71CE82CE16E5}"/>
              </a:ext>
            </a:extLst>
          </p:cNvPr>
          <p:cNvSpPr>
            <a:spLocks noGrp="1"/>
          </p:cNvSpPr>
          <p:nvPr>
            <p:ph type="dt" sz="half" idx="10"/>
          </p:nvPr>
        </p:nvSpPr>
        <p:spPr>
          <a:xfrm>
            <a:off x="838200" y="6360767"/>
            <a:ext cx="2743200" cy="365125"/>
          </a:xfrm>
        </p:spPr>
        <p:txBody>
          <a:bodyPr/>
          <a:lstStyle/>
          <a:p>
            <a:r>
              <a:rPr lang="en-US" dirty="0"/>
              <a:t>4/24/2022</a:t>
            </a:r>
          </a:p>
        </p:txBody>
      </p:sp>
      <p:sp>
        <p:nvSpPr>
          <p:cNvPr id="7" name="Slide Number Placeholder 4">
            <a:extLst>
              <a:ext uri="{FF2B5EF4-FFF2-40B4-BE49-F238E27FC236}">
                <a16:creationId xmlns:a16="http://schemas.microsoft.com/office/drawing/2014/main" id="{366FECC8-490E-4128-877A-DD1E0AA0ECCB}"/>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27</a:t>
            </a:fld>
            <a:endParaRPr lang="en-US" dirty="0"/>
          </a:p>
        </p:txBody>
      </p:sp>
    </p:spTree>
    <p:extLst>
      <p:ext uri="{BB962C8B-B14F-4D97-AF65-F5344CB8AC3E}">
        <p14:creationId xmlns:p14="http://schemas.microsoft.com/office/powerpoint/2010/main" val="2938931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38C1B-A5AC-48BB-9BE4-A8C9E777A54A}"/>
              </a:ext>
            </a:extLst>
          </p:cNvPr>
          <p:cNvSpPr>
            <a:spLocks noGrp="1"/>
          </p:cNvSpPr>
          <p:nvPr>
            <p:ph type="title"/>
          </p:nvPr>
        </p:nvSpPr>
        <p:spPr/>
        <p:txBody>
          <a:bodyPr/>
          <a:lstStyle/>
          <a:p>
            <a:r>
              <a:rPr lang="en-US" dirty="0"/>
              <a:t>Pinellas ACS Hurricane Amaranth Exercise</a:t>
            </a:r>
            <a:br>
              <a:rPr lang="en-US" dirty="0"/>
            </a:br>
            <a:r>
              <a:rPr lang="en-US" sz="2800" dirty="0"/>
              <a:t>ACS Exercise Evaluation Guide - Ratings</a:t>
            </a:r>
            <a:endParaRPr lang="en-US" dirty="0"/>
          </a:p>
        </p:txBody>
      </p:sp>
      <p:sp>
        <p:nvSpPr>
          <p:cNvPr id="5" name="Date Placeholder 3">
            <a:extLst>
              <a:ext uri="{FF2B5EF4-FFF2-40B4-BE49-F238E27FC236}">
                <a16:creationId xmlns:a16="http://schemas.microsoft.com/office/drawing/2014/main" id="{DAB91A63-B1AD-43D0-8372-71CE82CE16E5}"/>
              </a:ext>
            </a:extLst>
          </p:cNvPr>
          <p:cNvSpPr>
            <a:spLocks noGrp="1"/>
          </p:cNvSpPr>
          <p:nvPr>
            <p:ph type="dt" sz="half" idx="10"/>
          </p:nvPr>
        </p:nvSpPr>
        <p:spPr>
          <a:xfrm>
            <a:off x="838200" y="6360767"/>
            <a:ext cx="2743200" cy="365125"/>
          </a:xfrm>
        </p:spPr>
        <p:txBody>
          <a:bodyPr/>
          <a:lstStyle/>
          <a:p>
            <a:r>
              <a:rPr lang="en-US" dirty="0"/>
              <a:t>4/24/2022</a:t>
            </a:r>
          </a:p>
        </p:txBody>
      </p:sp>
      <p:sp>
        <p:nvSpPr>
          <p:cNvPr id="7" name="Slide Number Placeholder 4">
            <a:extLst>
              <a:ext uri="{FF2B5EF4-FFF2-40B4-BE49-F238E27FC236}">
                <a16:creationId xmlns:a16="http://schemas.microsoft.com/office/drawing/2014/main" id="{366FECC8-490E-4128-877A-DD1E0AA0ECCB}"/>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28</a:t>
            </a:fld>
            <a:endParaRPr lang="en-US" dirty="0"/>
          </a:p>
        </p:txBody>
      </p:sp>
      <p:graphicFrame>
        <p:nvGraphicFramePr>
          <p:cNvPr id="3" name="Table 2">
            <a:extLst>
              <a:ext uri="{FF2B5EF4-FFF2-40B4-BE49-F238E27FC236}">
                <a16:creationId xmlns:a16="http://schemas.microsoft.com/office/drawing/2014/main" id="{BF408177-1327-4492-A693-FE3C68C6566E}"/>
              </a:ext>
            </a:extLst>
          </p:cNvPr>
          <p:cNvGraphicFramePr>
            <a:graphicFrameLocks noGrp="1"/>
          </p:cNvGraphicFramePr>
          <p:nvPr>
            <p:extLst>
              <p:ext uri="{D42A27DB-BD31-4B8C-83A1-F6EECF244321}">
                <p14:modId xmlns:p14="http://schemas.microsoft.com/office/powerpoint/2010/main" val="3082541579"/>
              </p:ext>
            </p:extLst>
          </p:nvPr>
        </p:nvGraphicFramePr>
        <p:xfrm>
          <a:off x="3293315" y="2005012"/>
          <a:ext cx="5605369" cy="4351338"/>
        </p:xfrm>
        <a:graphic>
          <a:graphicData uri="http://schemas.openxmlformats.org/drawingml/2006/table">
            <a:tbl>
              <a:tblPr firstRow="1" firstCol="1" bandRow="1"/>
              <a:tblGrid>
                <a:gridCol w="1465555">
                  <a:extLst>
                    <a:ext uri="{9D8B030D-6E8A-4147-A177-3AD203B41FA5}">
                      <a16:colId xmlns:a16="http://schemas.microsoft.com/office/drawing/2014/main" val="2835965299"/>
                    </a:ext>
                  </a:extLst>
                </a:gridCol>
                <a:gridCol w="4139814">
                  <a:extLst>
                    <a:ext uri="{9D8B030D-6E8A-4147-A177-3AD203B41FA5}">
                      <a16:colId xmlns:a16="http://schemas.microsoft.com/office/drawing/2014/main" val="382556033"/>
                    </a:ext>
                  </a:extLst>
                </a:gridCol>
              </a:tblGrid>
              <a:tr h="1218375">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without Challenges (P)</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and did not negatively impact the performance of other activities. Performance of this activity did not contribute to additional health and/or safety risks for the public or for emergency workers, and it was conducted in accordance with applicable plans, policies, procedures, regulations, and laws.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9066922"/>
                  </a:ext>
                </a:extLst>
              </a:tr>
              <a:tr h="1392428">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 Some Challenges (S)</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and did not negatively impact the performance of other activities. Performance of this activity did not contribute to additional health and/or safety risks for the public or for emergency workers, and it was conducted in accordance with applicable plans, policies, procedures, regulations, and laws. However, opportunities to enhance effectiveness and/or efficiency were identified.</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525175"/>
                  </a:ext>
                </a:extLst>
              </a:tr>
              <a:tr h="1392428">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Performed with Major Challenges (M)</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completed in a manner that achieved the objective(s), but some or all of the following were observed: demonstrated performance had a negative impact on the performance of other activities; contributed to additional health and/or safety risks for the public or for emergency workers; and/or was not conducted in accordance with applicable plans, policies, procedures, regulations, and laws.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7004162"/>
                  </a:ext>
                </a:extLst>
              </a:tr>
              <a:tr h="348107">
                <a:tc>
                  <a:txBody>
                    <a:bodyPr/>
                    <a:lstStyle/>
                    <a:p>
                      <a:pPr marL="0" marR="0">
                        <a:spcBef>
                          <a:spcPts val="300"/>
                        </a:spcBef>
                        <a:spcAft>
                          <a:spcPts val="300"/>
                        </a:spcAft>
                      </a:pPr>
                      <a:r>
                        <a:rPr lang="en-US" sz="11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Unable to be Performed (U)</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5270" marR="6527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5288"/>
                    </a:solidFill>
                  </a:tcPr>
                </a:tc>
                <a:tc>
                  <a:txBody>
                    <a:bodyPr/>
                    <a:lstStyle/>
                    <a:p>
                      <a:pPr marL="0" marR="0">
                        <a:spcBef>
                          <a:spcPts val="300"/>
                        </a:spcBef>
                        <a:spcAft>
                          <a:spcPts val="300"/>
                        </a:spcAf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targets and critical tasks associated with the core capability were not performed in a manner that achieved the objective(s).</a:t>
                      </a:r>
                    </a:p>
                  </a:txBody>
                  <a:tcPr marL="65270" marR="6527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2556672"/>
                  </a:ext>
                </a:extLst>
              </a:tr>
            </a:tbl>
          </a:graphicData>
        </a:graphic>
      </p:graphicFrame>
    </p:spTree>
    <p:extLst>
      <p:ext uri="{BB962C8B-B14F-4D97-AF65-F5344CB8AC3E}">
        <p14:creationId xmlns:p14="http://schemas.microsoft.com/office/powerpoint/2010/main" val="2832831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69D47-94D5-45A0-841F-0C33D35AA2DE}"/>
              </a:ext>
            </a:extLst>
          </p:cNvPr>
          <p:cNvSpPr>
            <a:spLocks noGrp="1"/>
          </p:cNvSpPr>
          <p:nvPr>
            <p:ph type="title"/>
          </p:nvPr>
        </p:nvSpPr>
        <p:spPr/>
        <p:txBody>
          <a:bodyPr/>
          <a:lstStyle/>
          <a:p>
            <a:r>
              <a:rPr lang="en-US" dirty="0"/>
              <a:t>Pinellas ACS Hurricane Amaranth Exercise</a:t>
            </a:r>
            <a:br>
              <a:rPr lang="en-US" dirty="0"/>
            </a:br>
            <a:r>
              <a:rPr lang="en-US" sz="2800" dirty="0"/>
              <a:t>Incident Action Plan</a:t>
            </a:r>
            <a:endParaRPr lang="en-US" dirty="0"/>
          </a:p>
        </p:txBody>
      </p:sp>
      <p:sp>
        <p:nvSpPr>
          <p:cNvPr id="3" name="Content Placeholder 2">
            <a:extLst>
              <a:ext uri="{FF2B5EF4-FFF2-40B4-BE49-F238E27FC236}">
                <a16:creationId xmlns:a16="http://schemas.microsoft.com/office/drawing/2014/main" id="{6145F401-9C34-4372-87D1-B94C2E61548A}"/>
              </a:ext>
            </a:extLst>
          </p:cNvPr>
          <p:cNvSpPr>
            <a:spLocks noGrp="1"/>
          </p:cNvSpPr>
          <p:nvPr>
            <p:ph idx="1"/>
          </p:nvPr>
        </p:nvSpPr>
        <p:spPr>
          <a:xfrm>
            <a:off x="6096000" y="1825624"/>
            <a:ext cx="5943600" cy="4571999"/>
          </a:xfrm>
        </p:spPr>
        <p:txBody>
          <a:bodyPr>
            <a:normAutofit/>
          </a:bodyPr>
          <a:lstStyle/>
          <a:p>
            <a:r>
              <a:rPr lang="en-US" sz="2400" dirty="0"/>
              <a:t>ICS 202 Incident Objectives</a:t>
            </a:r>
          </a:p>
          <a:p>
            <a:r>
              <a:rPr lang="en-US" sz="2400" dirty="0"/>
              <a:t>ICS 204 Assignment Lists</a:t>
            </a:r>
          </a:p>
          <a:p>
            <a:pPr lvl="1"/>
            <a:r>
              <a:rPr lang="en-US" sz="2000" dirty="0"/>
              <a:t>Pinellas EOC Radio Room</a:t>
            </a:r>
          </a:p>
          <a:p>
            <a:pPr lvl="1"/>
            <a:r>
              <a:rPr lang="en-US" sz="2000" dirty="0"/>
              <a:t>Evacuation Shelters</a:t>
            </a:r>
          </a:p>
          <a:p>
            <a:pPr lvl="1"/>
            <a:r>
              <a:rPr lang="en-US" sz="2000" dirty="0"/>
              <a:t>Incident Communication Centers</a:t>
            </a:r>
          </a:p>
          <a:p>
            <a:r>
              <a:rPr lang="en-US" sz="2400" dirty="0"/>
              <a:t>ICS 205 Incident Radio Communications Plan</a:t>
            </a:r>
          </a:p>
          <a:p>
            <a:r>
              <a:rPr lang="en-US" sz="2400" dirty="0"/>
              <a:t>ICS 205A Communications List</a:t>
            </a:r>
          </a:p>
          <a:p>
            <a:r>
              <a:rPr lang="en-US" sz="2400" dirty="0"/>
              <a:t>ICS 207 Incident Organizational Chart</a:t>
            </a:r>
          </a:p>
          <a:p>
            <a:r>
              <a:rPr lang="en-US" sz="2400" dirty="0"/>
              <a:t>Maps/Charts</a:t>
            </a:r>
          </a:p>
          <a:p>
            <a:pPr lvl="1"/>
            <a:r>
              <a:rPr lang="en-US" sz="2000" dirty="0"/>
              <a:t>Simulated Evac Shelter and ICC deployment Locations</a:t>
            </a:r>
          </a:p>
          <a:p>
            <a:pPr lvl="1"/>
            <a:endParaRPr lang="en-US" dirty="0"/>
          </a:p>
        </p:txBody>
      </p:sp>
      <p:sp>
        <p:nvSpPr>
          <p:cNvPr id="4" name="Date Placeholder 3">
            <a:extLst>
              <a:ext uri="{FF2B5EF4-FFF2-40B4-BE49-F238E27FC236}">
                <a16:creationId xmlns:a16="http://schemas.microsoft.com/office/drawing/2014/main" id="{B72EB0F5-6617-4F01-BA1D-E1A1C58C5CAC}"/>
              </a:ext>
            </a:extLst>
          </p:cNvPr>
          <p:cNvSpPr>
            <a:spLocks noGrp="1"/>
          </p:cNvSpPr>
          <p:nvPr>
            <p:ph type="dt" sz="half" idx="10"/>
          </p:nvPr>
        </p:nvSpPr>
        <p:spPr/>
        <p:txBody>
          <a:bodyPr/>
          <a:lstStyle/>
          <a:p>
            <a:r>
              <a:rPr lang="en-US" dirty="0"/>
              <a:t>4/24/2022</a:t>
            </a:r>
          </a:p>
        </p:txBody>
      </p:sp>
      <p:sp>
        <p:nvSpPr>
          <p:cNvPr id="6" name="Slide Number Placeholder 4">
            <a:extLst>
              <a:ext uri="{FF2B5EF4-FFF2-40B4-BE49-F238E27FC236}">
                <a16:creationId xmlns:a16="http://schemas.microsoft.com/office/drawing/2014/main" id="{0D62B3DD-38BE-46F3-801E-0A6BCD366180}"/>
              </a:ext>
            </a:extLst>
          </p:cNvPr>
          <p:cNvSpPr>
            <a:spLocks noGrp="1"/>
          </p:cNvSpPr>
          <p:nvPr>
            <p:ph type="sldNum" sz="quarter" idx="12"/>
          </p:nvPr>
        </p:nvSpPr>
        <p:spPr/>
        <p:txBody>
          <a:bodyPr/>
          <a:lstStyle/>
          <a:p>
            <a:fld id="{D6E2ACB8-2D19-4FCE-80FD-A7A894208944}" type="slidenum">
              <a:rPr lang="en-US" smtClean="0"/>
              <a:t>29</a:t>
            </a:fld>
            <a:endParaRPr lang="en-US" dirty="0"/>
          </a:p>
        </p:txBody>
      </p:sp>
      <p:pic>
        <p:nvPicPr>
          <p:cNvPr id="9" name="Picture 8">
            <a:extLst>
              <a:ext uri="{FF2B5EF4-FFF2-40B4-BE49-F238E27FC236}">
                <a16:creationId xmlns:a16="http://schemas.microsoft.com/office/drawing/2014/main" id="{56C20349-DB6D-41A2-AF42-3188752B9EF4}"/>
              </a:ext>
            </a:extLst>
          </p:cNvPr>
          <p:cNvPicPr>
            <a:picLocks noChangeAspect="1"/>
          </p:cNvPicPr>
          <p:nvPr/>
        </p:nvPicPr>
        <p:blipFill>
          <a:blip r:embed="rId2"/>
          <a:stretch>
            <a:fillRect/>
          </a:stretch>
        </p:blipFill>
        <p:spPr>
          <a:xfrm>
            <a:off x="622258" y="1846194"/>
            <a:ext cx="3505615" cy="4571999"/>
          </a:xfrm>
          <a:prstGeom prst="rect">
            <a:avLst/>
          </a:prstGeom>
          <a:ln w="28575">
            <a:solidFill>
              <a:schemeClr val="tx1"/>
            </a:solidFill>
          </a:ln>
        </p:spPr>
      </p:pic>
    </p:spTree>
    <p:extLst>
      <p:ext uri="{BB962C8B-B14F-4D97-AF65-F5344CB8AC3E}">
        <p14:creationId xmlns:p14="http://schemas.microsoft.com/office/powerpoint/2010/main" val="41526289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F802-9B83-4CD9-A918-5CF121E46882}"/>
              </a:ext>
            </a:extLst>
          </p:cNvPr>
          <p:cNvSpPr>
            <a:spLocks noGrp="1"/>
          </p:cNvSpPr>
          <p:nvPr>
            <p:ph type="title"/>
          </p:nvPr>
        </p:nvSpPr>
        <p:spPr/>
        <p:txBody>
          <a:bodyPr/>
          <a:lstStyle/>
          <a:p>
            <a:r>
              <a:rPr lang="en-US" dirty="0"/>
              <a:t>Pinellas ACS Hurricane Amaranth Exercise</a:t>
            </a:r>
            <a:br>
              <a:rPr lang="en-US" dirty="0"/>
            </a:br>
            <a:r>
              <a:rPr lang="en-US" sz="2800" dirty="0"/>
              <a:t>Pinellas County Scenario</a:t>
            </a:r>
          </a:p>
        </p:txBody>
      </p:sp>
      <p:sp>
        <p:nvSpPr>
          <p:cNvPr id="4" name="TextBox 3">
            <a:extLst>
              <a:ext uri="{FF2B5EF4-FFF2-40B4-BE49-F238E27FC236}">
                <a16:creationId xmlns:a16="http://schemas.microsoft.com/office/drawing/2014/main" id="{3B5F59F3-6A28-4F4E-9200-DD5213C34757}"/>
              </a:ext>
            </a:extLst>
          </p:cNvPr>
          <p:cNvSpPr txBox="1"/>
          <p:nvPr/>
        </p:nvSpPr>
        <p:spPr>
          <a:xfrm>
            <a:off x="1894625" y="2251715"/>
            <a:ext cx="8402749" cy="2585323"/>
          </a:xfrm>
          <a:prstGeom prst="rect">
            <a:avLst/>
          </a:prstGeom>
          <a:noFill/>
          <a:ln w="19050">
            <a:solidFill>
              <a:srgbClr val="C00000"/>
            </a:solidFill>
          </a:ln>
        </p:spPr>
        <p:txBody>
          <a:bodyPr wrap="square" rtlCol="0">
            <a:spAutoFit/>
          </a:bodyPr>
          <a:lstStyle/>
          <a:p>
            <a:r>
              <a:rPr lang="en-US" sz="2400" dirty="0">
                <a:effectLst/>
                <a:latin typeface="Arial" panose="020B0604020202020204" pitchFamily="34" charset="0"/>
                <a:ea typeface="Times New Roman" panose="02020603050405020304" pitchFamily="18" charset="0"/>
                <a:cs typeface="Arial" panose="020B0604020202020204" pitchFamily="34" charset="0"/>
              </a:rPr>
              <a:t>On May 2, 2022, a cold front moves over the southern Gulf of Mexico. A tropical depression forms, later becoming Tropical Storm Amaranth. The storm strengthens modestly over the next few days, and on May 6, 2022, Hurricane Amaranth makes landfall in Pinellas County as a Category 2 hurricane with winds of 100 mph and surge of 6 – 8 ft.</a:t>
            </a:r>
            <a:endParaRPr lang="en-US" sz="2400" dirty="0">
              <a:latin typeface="Arial" panose="020B0604020202020204" pitchFamily="34" charset="0"/>
              <a:cs typeface="Arial" panose="020B0604020202020204" pitchFamily="34" charset="0"/>
            </a:endParaRPr>
          </a:p>
          <a:p>
            <a:endParaRPr lang="en-US" dirty="0"/>
          </a:p>
        </p:txBody>
      </p:sp>
      <p:sp>
        <p:nvSpPr>
          <p:cNvPr id="5" name="Rectangle 4">
            <a:extLst>
              <a:ext uri="{FF2B5EF4-FFF2-40B4-BE49-F238E27FC236}">
                <a16:creationId xmlns:a16="http://schemas.microsoft.com/office/drawing/2014/main" id="{39F5A798-D3DE-4F13-B3DA-1E811B05DAD7}"/>
              </a:ext>
            </a:extLst>
          </p:cNvPr>
          <p:cNvSpPr/>
          <p:nvPr/>
        </p:nvSpPr>
        <p:spPr>
          <a:xfrm>
            <a:off x="2523066" y="5723467"/>
            <a:ext cx="7145867" cy="635000"/>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Pinellas ACS is a component of the larger Pinellas County Exercise</a:t>
            </a:r>
          </a:p>
        </p:txBody>
      </p:sp>
      <p:sp>
        <p:nvSpPr>
          <p:cNvPr id="7" name="Date Placeholder 3">
            <a:extLst>
              <a:ext uri="{FF2B5EF4-FFF2-40B4-BE49-F238E27FC236}">
                <a16:creationId xmlns:a16="http://schemas.microsoft.com/office/drawing/2014/main" id="{F0F045C1-A640-48B1-93F6-C6AC68C32567}"/>
              </a:ext>
            </a:extLst>
          </p:cNvPr>
          <p:cNvSpPr>
            <a:spLocks noGrp="1"/>
          </p:cNvSpPr>
          <p:nvPr>
            <p:ph type="dt" sz="half" idx="10"/>
          </p:nvPr>
        </p:nvSpPr>
        <p:spPr>
          <a:xfrm>
            <a:off x="838200" y="6360767"/>
            <a:ext cx="2743200" cy="365125"/>
          </a:xfrm>
        </p:spPr>
        <p:txBody>
          <a:bodyPr/>
          <a:lstStyle/>
          <a:p>
            <a:r>
              <a:rPr lang="en-US" dirty="0"/>
              <a:t>4/24/2022</a:t>
            </a:r>
          </a:p>
        </p:txBody>
      </p:sp>
      <p:sp>
        <p:nvSpPr>
          <p:cNvPr id="8" name="Slide Number Placeholder 4">
            <a:extLst>
              <a:ext uri="{FF2B5EF4-FFF2-40B4-BE49-F238E27FC236}">
                <a16:creationId xmlns:a16="http://schemas.microsoft.com/office/drawing/2014/main" id="{EE53CDDD-420D-40EC-AA4B-4ACE3079D23E}"/>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a:t>
            </a:fld>
            <a:endParaRPr lang="en-US" dirty="0"/>
          </a:p>
        </p:txBody>
      </p:sp>
    </p:spTree>
    <p:extLst>
      <p:ext uri="{BB962C8B-B14F-4D97-AF65-F5344CB8AC3E}">
        <p14:creationId xmlns:p14="http://schemas.microsoft.com/office/powerpoint/2010/main" val="216980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EAE03-942B-4A3F-94B3-572685B9B39A}"/>
              </a:ext>
            </a:extLst>
          </p:cNvPr>
          <p:cNvSpPr>
            <a:spLocks noGrp="1"/>
          </p:cNvSpPr>
          <p:nvPr>
            <p:ph type="title"/>
          </p:nvPr>
        </p:nvSpPr>
        <p:spPr/>
        <p:txBody>
          <a:bodyPr/>
          <a:lstStyle/>
          <a:p>
            <a:r>
              <a:rPr lang="en-US" dirty="0"/>
              <a:t>Pinellas ACS Hurricane Amaranth Exercise</a:t>
            </a:r>
            <a:br>
              <a:rPr lang="en-US" dirty="0"/>
            </a:br>
            <a:r>
              <a:rPr lang="en-US" sz="2800" dirty="0"/>
              <a:t>Conclusion</a:t>
            </a:r>
            <a:endParaRPr lang="en-US" dirty="0"/>
          </a:p>
        </p:txBody>
      </p:sp>
      <p:sp>
        <p:nvSpPr>
          <p:cNvPr id="3" name="Content Placeholder 2">
            <a:extLst>
              <a:ext uri="{FF2B5EF4-FFF2-40B4-BE49-F238E27FC236}">
                <a16:creationId xmlns:a16="http://schemas.microsoft.com/office/drawing/2014/main" id="{872CADE7-C87A-40AD-A67F-D5DF9813359F}"/>
              </a:ext>
            </a:extLst>
          </p:cNvPr>
          <p:cNvSpPr>
            <a:spLocks noGrp="1"/>
          </p:cNvSpPr>
          <p:nvPr>
            <p:ph idx="1"/>
          </p:nvPr>
        </p:nvSpPr>
        <p:spPr/>
        <p:txBody>
          <a:bodyPr/>
          <a:lstStyle/>
          <a:p>
            <a:r>
              <a:rPr lang="en-US" dirty="0"/>
              <a:t>Looking for Volunteers!</a:t>
            </a:r>
          </a:p>
        </p:txBody>
      </p:sp>
      <p:sp>
        <p:nvSpPr>
          <p:cNvPr id="4" name="Date Placeholder 3">
            <a:extLst>
              <a:ext uri="{FF2B5EF4-FFF2-40B4-BE49-F238E27FC236}">
                <a16:creationId xmlns:a16="http://schemas.microsoft.com/office/drawing/2014/main" id="{B48C5F6B-C132-4324-96EA-6B8B0C2E90BD}"/>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24E1F3FC-AC84-4617-A630-3681AD37215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30</a:t>
            </a:fld>
            <a:endParaRPr lang="en-US" dirty="0"/>
          </a:p>
        </p:txBody>
      </p:sp>
    </p:spTree>
    <p:extLst>
      <p:ext uri="{BB962C8B-B14F-4D97-AF65-F5344CB8AC3E}">
        <p14:creationId xmlns:p14="http://schemas.microsoft.com/office/powerpoint/2010/main" val="181115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F6B8FD-8A9A-434A-8640-D92B3F40D3B4}"/>
              </a:ext>
            </a:extLst>
          </p:cNvPr>
          <p:cNvSpPr>
            <a:spLocks noGrp="1"/>
          </p:cNvSpPr>
          <p:nvPr>
            <p:ph type="title"/>
          </p:nvPr>
        </p:nvSpPr>
        <p:spPr/>
        <p:txBody>
          <a:bodyPr/>
          <a:lstStyle/>
          <a:p>
            <a:r>
              <a:rPr lang="en-US" dirty="0"/>
              <a:t>Pinellas ACS Hurricane Amaranth Exercise</a:t>
            </a:r>
            <a:br>
              <a:rPr lang="en-US" dirty="0"/>
            </a:br>
            <a:r>
              <a:rPr lang="en-US" sz="2800" dirty="0"/>
              <a:t>Detailed Pinellas ACS Scenario</a:t>
            </a:r>
          </a:p>
        </p:txBody>
      </p:sp>
      <p:sp>
        <p:nvSpPr>
          <p:cNvPr id="3" name="Content Placeholder 2">
            <a:extLst>
              <a:ext uri="{FF2B5EF4-FFF2-40B4-BE49-F238E27FC236}">
                <a16:creationId xmlns:a16="http://schemas.microsoft.com/office/drawing/2014/main" id="{6F528CEF-1CB1-4F70-8D59-BB20CF656ECE}"/>
              </a:ext>
            </a:extLst>
          </p:cNvPr>
          <p:cNvSpPr>
            <a:spLocks noGrp="1"/>
          </p:cNvSpPr>
          <p:nvPr>
            <p:ph idx="1"/>
          </p:nvPr>
        </p:nvSpPr>
        <p:spPr>
          <a:xfrm>
            <a:off x="838200" y="1825625"/>
            <a:ext cx="10515600" cy="4744508"/>
          </a:xfrm>
        </p:spPr>
        <p:txBody>
          <a:bodyPr>
            <a:normAutofit fontScale="92500" lnSpcReduction="10000"/>
          </a:bodyPr>
          <a:lstStyle/>
          <a:p>
            <a:r>
              <a:rPr lang="en-US" sz="2100" dirty="0"/>
              <a:t>On Sunday May 1</a:t>
            </a:r>
            <a:r>
              <a:rPr lang="en-US" sz="2100" baseline="30000" dirty="0"/>
              <a:t>st</a:t>
            </a:r>
            <a:r>
              <a:rPr lang="en-US" sz="2100" dirty="0"/>
              <a:t>, 2022</a:t>
            </a:r>
          </a:p>
          <a:p>
            <a:pPr lvl="1"/>
            <a:r>
              <a:rPr lang="en-US" sz="1800" dirty="0">
                <a:latin typeface="Calibri" panose="020F0502020204030204" pitchFamily="34" charset="0"/>
                <a:ea typeface="Times New Roman" panose="02020603050405020304" pitchFamily="18" charset="0"/>
                <a:cs typeface="Times New Roman" panose="02020603050405020304" pitchFamily="18" charset="0"/>
              </a:rPr>
              <a:t>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 National Weather Service issues a bulletin stating that a tropical depression is likely to form in the Southern Gulf of Mexico and that the projected storm track includes Pinellas County.</a:t>
            </a:r>
          </a:p>
          <a:p>
            <a:pPr lvl="1"/>
            <a:r>
              <a:rPr lang="en-US" sz="1700" dirty="0"/>
              <a:t>ACS RO notifies ACS membership of Level 3 Activation via Pinellas Alert System and ACS Tactical Resource Net is established at level 3</a:t>
            </a:r>
          </a:p>
          <a:p>
            <a:r>
              <a:rPr lang="en-US" sz="2100" dirty="0"/>
              <a:t>On Monday May 2</a:t>
            </a:r>
            <a:r>
              <a:rPr lang="en-US" sz="2100" baseline="30000" dirty="0"/>
              <a:t>nd</a:t>
            </a:r>
            <a:r>
              <a:rPr lang="en-US" sz="2100" dirty="0"/>
              <a:t>, 2022</a:t>
            </a:r>
          </a:p>
          <a:p>
            <a:pPr lvl="1"/>
            <a:r>
              <a:rPr lang="en-US" sz="1700" dirty="0"/>
              <a:t>A tropical depression forms, later becoming Tropical Storm </a:t>
            </a:r>
            <a:r>
              <a:rPr lang="en-US" sz="1700" b="1" i="1" dirty="0"/>
              <a:t>Amaranth</a:t>
            </a:r>
            <a:r>
              <a:rPr lang="en-US" sz="1700" dirty="0"/>
              <a:t>. There is a high probability that a hurricane will make landfall within Pinellas County.</a:t>
            </a:r>
          </a:p>
          <a:p>
            <a:pPr lvl="1"/>
            <a:r>
              <a:rPr lang="en-US" sz="1700" dirty="0"/>
              <a:t>As the simulated storm intensifies and land fall probability at Pinellas County increases, ACS RO notifies ACS membership of Level 2 Activation via Pinellas Alert System and ACS Tactical-Resource net is established at level 2.</a:t>
            </a:r>
          </a:p>
          <a:p>
            <a:pPr lvl="1"/>
            <a:r>
              <a:rPr lang="en-US" sz="1800" dirty="0">
                <a:effectLst/>
                <a:latin typeface="Calibri" panose="020F0502020204030204" pitchFamily="34" charset="0"/>
                <a:ea typeface="Times New Roman" panose="02020603050405020304" pitchFamily="18" charset="0"/>
                <a:cs typeface="Times New Roman" panose="02020603050405020304" pitchFamily="18" charset="0"/>
              </a:rPr>
              <a:t>Late on the evening, the ACS RO notifies the membership via Pinellas Alert that ACS will be transitioning to Level 1 activation at 0700 on the morning of May 3</a:t>
            </a:r>
            <a:r>
              <a:rPr lang="en-US" sz="1800" baseline="30000" dirty="0">
                <a:effectLst/>
                <a:latin typeface="Calibri" panose="020F0502020204030204" pitchFamily="34" charset="0"/>
                <a:ea typeface="Times New Roman" panose="02020603050405020304" pitchFamily="18" charset="0"/>
                <a:cs typeface="Times New Roman" panose="02020603050405020304" pitchFamily="18" charset="0"/>
              </a:rPr>
              <a:t>rd.</a:t>
            </a:r>
            <a:endParaRPr lang="en-US" sz="1700" dirty="0"/>
          </a:p>
          <a:p>
            <a:r>
              <a:rPr lang="en-US" sz="2100" dirty="0"/>
              <a:t>On the morning of Tuesday May 3rd , 2022</a:t>
            </a:r>
          </a:p>
          <a:p>
            <a:pPr lvl="1"/>
            <a:r>
              <a:rPr lang="en-US" sz="1700" dirty="0"/>
              <a:t>Pinellas County orders the mandatory evacuation of zones A, B, and C; Emergency evacuation shelters are opened; and Incident Communication Center (ICC) equipment is prepositioned. </a:t>
            </a:r>
          </a:p>
          <a:p>
            <a:pPr lvl="1"/>
            <a:r>
              <a:rPr lang="en-US" sz="1700" dirty="0"/>
              <a:t>At 0700, the ACS Tactical-Resource net is established at Level 1.</a:t>
            </a:r>
          </a:p>
          <a:p>
            <a:pPr lvl="1"/>
            <a:r>
              <a:rPr lang="en-US" sz="1700" dirty="0"/>
              <a:t>ACS Radio Operators scheduled for deployment report to the EOC.</a:t>
            </a:r>
          </a:p>
        </p:txBody>
      </p:sp>
      <p:sp>
        <p:nvSpPr>
          <p:cNvPr id="4" name="Date Placeholder 3">
            <a:extLst>
              <a:ext uri="{FF2B5EF4-FFF2-40B4-BE49-F238E27FC236}">
                <a16:creationId xmlns:a16="http://schemas.microsoft.com/office/drawing/2014/main" id="{67C7A82F-5142-44B4-A876-AF6020474B4F}"/>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9B3B1E7C-606A-4CCE-B6DD-C3A8BC1C9DF1}"/>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4</a:t>
            </a:fld>
            <a:endParaRPr lang="en-US" dirty="0"/>
          </a:p>
        </p:txBody>
      </p:sp>
    </p:spTree>
    <p:extLst>
      <p:ext uri="{BB962C8B-B14F-4D97-AF65-F5344CB8AC3E}">
        <p14:creationId xmlns:p14="http://schemas.microsoft.com/office/powerpoint/2010/main" val="1942330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C1B7-ACBF-466B-A935-F3E9B2DA83D9}"/>
              </a:ext>
            </a:extLst>
          </p:cNvPr>
          <p:cNvSpPr>
            <a:spLocks noGrp="1"/>
          </p:cNvSpPr>
          <p:nvPr>
            <p:ph type="title"/>
          </p:nvPr>
        </p:nvSpPr>
        <p:spPr/>
        <p:txBody>
          <a:bodyPr/>
          <a:lstStyle/>
          <a:p>
            <a:r>
              <a:rPr lang="en-US" dirty="0"/>
              <a:t>Pinellas ACS Hurricane Amaranth Exercise</a:t>
            </a:r>
            <a:br>
              <a:rPr lang="en-US" dirty="0"/>
            </a:br>
            <a:r>
              <a:rPr lang="en-US" sz="2800" dirty="0"/>
              <a:t>Scope</a:t>
            </a:r>
          </a:p>
        </p:txBody>
      </p:sp>
      <p:sp>
        <p:nvSpPr>
          <p:cNvPr id="3" name="Content Placeholder 2">
            <a:extLst>
              <a:ext uri="{FF2B5EF4-FFF2-40B4-BE49-F238E27FC236}">
                <a16:creationId xmlns:a16="http://schemas.microsoft.com/office/drawing/2014/main" id="{2ED37543-0383-4D48-BEF0-3CE8A5B05B9E}"/>
              </a:ext>
            </a:extLst>
          </p:cNvPr>
          <p:cNvSpPr>
            <a:spLocks noGrp="1"/>
          </p:cNvSpPr>
          <p:nvPr>
            <p:ph idx="1"/>
          </p:nvPr>
        </p:nvSpPr>
        <p:spPr/>
        <p:txBody>
          <a:bodyPr/>
          <a:lstStyle/>
          <a:p>
            <a:r>
              <a:rPr lang="en-US" dirty="0"/>
              <a:t>Exercise Dates</a:t>
            </a:r>
          </a:p>
          <a:p>
            <a:pPr lvl="1"/>
            <a:r>
              <a:rPr lang="en-US" dirty="0"/>
              <a:t>Pinellas County	- May 2nd through May 6th </a:t>
            </a:r>
          </a:p>
          <a:p>
            <a:pPr lvl="1"/>
            <a:r>
              <a:rPr lang="en-US" dirty="0"/>
              <a:t>Pinellas ACS	- May 1</a:t>
            </a:r>
            <a:r>
              <a:rPr lang="en-US" baseline="30000" dirty="0"/>
              <a:t>st</a:t>
            </a:r>
            <a:r>
              <a:rPr lang="en-US" dirty="0"/>
              <a:t>, May 2</a:t>
            </a:r>
            <a:r>
              <a:rPr lang="en-US" baseline="30000" dirty="0"/>
              <a:t>nd</a:t>
            </a:r>
            <a:r>
              <a:rPr lang="en-US" dirty="0"/>
              <a:t> , and May 3</a:t>
            </a:r>
            <a:r>
              <a:rPr lang="en-US" baseline="30000" dirty="0"/>
              <a:t>rd</a:t>
            </a:r>
            <a:r>
              <a:rPr lang="en-US" dirty="0"/>
              <a:t> </a:t>
            </a:r>
          </a:p>
          <a:p>
            <a:pPr lvl="1"/>
            <a:endParaRPr lang="en-US" dirty="0"/>
          </a:p>
          <a:p>
            <a:r>
              <a:rPr lang="en-US" dirty="0"/>
              <a:t>Pinellas ACS Scope (Big Picture)</a:t>
            </a:r>
          </a:p>
          <a:p>
            <a:pPr lvl="1"/>
            <a:r>
              <a:rPr lang="en-US" dirty="0"/>
              <a:t>Evaluate communication objectives and critical tasks performed by Pinellas ACS during the activation of the Pinellas County Emergency Operations Center (EOC) during the approach, landfall, and aftermath of a tropical cyclone.</a:t>
            </a:r>
          </a:p>
          <a:p>
            <a:endParaRPr lang="en-US" dirty="0"/>
          </a:p>
          <a:p>
            <a:pPr lvl="1"/>
            <a:endParaRPr lang="en-US" dirty="0"/>
          </a:p>
          <a:p>
            <a:endParaRPr lang="en-US" dirty="0"/>
          </a:p>
        </p:txBody>
      </p:sp>
      <p:sp>
        <p:nvSpPr>
          <p:cNvPr id="4" name="Date Placeholder 3">
            <a:extLst>
              <a:ext uri="{FF2B5EF4-FFF2-40B4-BE49-F238E27FC236}">
                <a16:creationId xmlns:a16="http://schemas.microsoft.com/office/drawing/2014/main" id="{202C56FD-2E00-40BB-8E15-8FFE30078C33}"/>
              </a:ext>
            </a:extLst>
          </p:cNvPr>
          <p:cNvSpPr>
            <a:spLocks noGrp="1"/>
          </p:cNvSpPr>
          <p:nvPr>
            <p:ph type="dt" sz="half" idx="10"/>
          </p:nvPr>
        </p:nvSpPr>
        <p:spPr/>
        <p:txBody>
          <a:bodyPr/>
          <a:lstStyle/>
          <a:p>
            <a:r>
              <a:rPr lang="en-US" dirty="0"/>
              <a:t>4/24/2022</a:t>
            </a:r>
          </a:p>
        </p:txBody>
      </p:sp>
      <p:sp>
        <p:nvSpPr>
          <p:cNvPr id="5" name="Slide Number Placeholder 4">
            <a:extLst>
              <a:ext uri="{FF2B5EF4-FFF2-40B4-BE49-F238E27FC236}">
                <a16:creationId xmlns:a16="http://schemas.microsoft.com/office/drawing/2014/main" id="{1CDE2549-D8CA-4EDD-88F8-A1911ECBCB1A}"/>
              </a:ext>
            </a:extLst>
          </p:cNvPr>
          <p:cNvSpPr>
            <a:spLocks noGrp="1"/>
          </p:cNvSpPr>
          <p:nvPr>
            <p:ph type="sldNum" sz="quarter" idx="12"/>
          </p:nvPr>
        </p:nvSpPr>
        <p:spPr/>
        <p:txBody>
          <a:bodyPr/>
          <a:lstStyle/>
          <a:p>
            <a:fld id="{D6E2ACB8-2D19-4FCE-80FD-A7A894208944}" type="slidenum">
              <a:rPr lang="en-US" smtClean="0"/>
              <a:pPr/>
              <a:t>5</a:t>
            </a:fld>
            <a:endParaRPr lang="en-US" dirty="0"/>
          </a:p>
        </p:txBody>
      </p:sp>
    </p:spTree>
    <p:extLst>
      <p:ext uri="{BB962C8B-B14F-4D97-AF65-F5344CB8AC3E}">
        <p14:creationId xmlns:p14="http://schemas.microsoft.com/office/powerpoint/2010/main" val="1509592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C1B7-ACBF-466B-A935-F3E9B2DA83D9}"/>
              </a:ext>
            </a:extLst>
          </p:cNvPr>
          <p:cNvSpPr>
            <a:spLocks noGrp="1"/>
          </p:cNvSpPr>
          <p:nvPr>
            <p:ph type="title"/>
          </p:nvPr>
        </p:nvSpPr>
        <p:spPr/>
        <p:txBody>
          <a:bodyPr/>
          <a:lstStyle/>
          <a:p>
            <a:r>
              <a:rPr lang="en-US" dirty="0"/>
              <a:t>Pinellas ACS Hurricane Amaranth Exercise</a:t>
            </a:r>
            <a:br>
              <a:rPr lang="en-US" dirty="0"/>
            </a:br>
            <a:r>
              <a:rPr lang="en-US" sz="2800" dirty="0"/>
              <a:t>Objectives</a:t>
            </a:r>
          </a:p>
        </p:txBody>
      </p:sp>
      <p:sp>
        <p:nvSpPr>
          <p:cNvPr id="3" name="Content Placeholder 2">
            <a:extLst>
              <a:ext uri="{FF2B5EF4-FFF2-40B4-BE49-F238E27FC236}">
                <a16:creationId xmlns:a16="http://schemas.microsoft.com/office/drawing/2014/main" id="{2ED37543-0383-4D48-BEF0-3CE8A5B05B9E}"/>
              </a:ext>
            </a:extLst>
          </p:cNvPr>
          <p:cNvSpPr>
            <a:spLocks noGrp="1"/>
          </p:cNvSpPr>
          <p:nvPr>
            <p:ph idx="1"/>
          </p:nvPr>
        </p:nvSpPr>
        <p:spPr>
          <a:xfrm>
            <a:off x="838200" y="1825624"/>
            <a:ext cx="10515600" cy="4634443"/>
          </a:xfrm>
        </p:spPr>
        <p:txBody>
          <a:bodyPr>
            <a:normAutofit/>
          </a:bodyPr>
          <a:lstStyle/>
          <a:p>
            <a:r>
              <a:rPr lang="en-US" sz="2400" b="1" i="1" dirty="0"/>
              <a:t>Objectives</a:t>
            </a:r>
            <a:r>
              <a:rPr lang="en-US" sz="2400" dirty="0"/>
              <a:t> – What we want to accomplish during the exercise</a:t>
            </a:r>
          </a:p>
          <a:p>
            <a:r>
              <a:rPr lang="en-US" sz="2400" dirty="0"/>
              <a:t>Minimum exercise requirements for ACS defined by Pinellas County</a:t>
            </a:r>
          </a:p>
          <a:p>
            <a:pPr lvl="1"/>
            <a:r>
              <a:rPr lang="en-US" sz="2000" dirty="0"/>
              <a:t>ACS formalized into written objectives </a:t>
            </a:r>
          </a:p>
          <a:p>
            <a:r>
              <a:rPr lang="en-US" sz="2400" dirty="0"/>
              <a:t>Objectives divided between three venues</a:t>
            </a:r>
          </a:p>
          <a:p>
            <a:pPr lvl="1"/>
            <a:r>
              <a:rPr lang="en-US" sz="2000" dirty="0"/>
              <a:t>Pinellas County EOC Radio Room</a:t>
            </a:r>
          </a:p>
          <a:p>
            <a:pPr lvl="1"/>
            <a:r>
              <a:rPr lang="en-US" sz="2000" dirty="0"/>
              <a:t>Pinellas County Emergency Evacuation Shelters</a:t>
            </a:r>
          </a:p>
          <a:p>
            <a:pPr lvl="1"/>
            <a:r>
              <a:rPr lang="en-US" sz="2000" dirty="0"/>
              <a:t>Pinellas County Incident Communication Centers (ICC)</a:t>
            </a:r>
          </a:p>
          <a:p>
            <a:r>
              <a:rPr lang="en-US" sz="2400" dirty="0"/>
              <a:t>When possible, objectives and tasking has been aligned to Task Books</a:t>
            </a:r>
          </a:p>
          <a:p>
            <a:pPr lvl="1"/>
            <a:r>
              <a:rPr lang="en-US" sz="2000" dirty="0"/>
              <a:t>Position Task Book (PTB) for the Position of Auxiliary Communicator (AUXC)</a:t>
            </a:r>
          </a:p>
          <a:p>
            <a:pPr lvl="1"/>
            <a:r>
              <a:rPr lang="en-US" sz="2000" dirty="0"/>
              <a:t>Florida ARRL® Tri-Section ARES® Standardized Training Plan Emergency Communicator Individual PTB</a:t>
            </a:r>
            <a:endParaRPr lang="en-US" dirty="0"/>
          </a:p>
          <a:p>
            <a:endParaRPr lang="en-US" dirty="0"/>
          </a:p>
        </p:txBody>
      </p:sp>
      <p:sp>
        <p:nvSpPr>
          <p:cNvPr id="4" name="Date Placeholder 3">
            <a:extLst>
              <a:ext uri="{FF2B5EF4-FFF2-40B4-BE49-F238E27FC236}">
                <a16:creationId xmlns:a16="http://schemas.microsoft.com/office/drawing/2014/main" id="{202C56FD-2E00-40BB-8E15-8FFE30078C33}"/>
              </a:ext>
            </a:extLst>
          </p:cNvPr>
          <p:cNvSpPr>
            <a:spLocks noGrp="1"/>
          </p:cNvSpPr>
          <p:nvPr>
            <p:ph type="dt" sz="half" idx="10"/>
          </p:nvPr>
        </p:nvSpPr>
        <p:spPr/>
        <p:txBody>
          <a:bodyPr/>
          <a:lstStyle/>
          <a:p>
            <a:r>
              <a:rPr lang="en-US" dirty="0"/>
              <a:t>4/24/2022</a:t>
            </a:r>
          </a:p>
        </p:txBody>
      </p:sp>
      <p:sp>
        <p:nvSpPr>
          <p:cNvPr id="5" name="Slide Number Placeholder 4">
            <a:extLst>
              <a:ext uri="{FF2B5EF4-FFF2-40B4-BE49-F238E27FC236}">
                <a16:creationId xmlns:a16="http://schemas.microsoft.com/office/drawing/2014/main" id="{1CDE2549-D8CA-4EDD-88F8-A1911ECBCB1A}"/>
              </a:ext>
            </a:extLst>
          </p:cNvPr>
          <p:cNvSpPr>
            <a:spLocks noGrp="1"/>
          </p:cNvSpPr>
          <p:nvPr>
            <p:ph type="sldNum" sz="quarter" idx="12"/>
          </p:nvPr>
        </p:nvSpPr>
        <p:spPr/>
        <p:txBody>
          <a:bodyPr/>
          <a:lstStyle/>
          <a:p>
            <a:fld id="{D6E2ACB8-2D19-4FCE-80FD-A7A894208944}" type="slidenum">
              <a:rPr lang="en-US" smtClean="0"/>
              <a:pPr/>
              <a:t>6</a:t>
            </a:fld>
            <a:endParaRPr lang="en-US" dirty="0"/>
          </a:p>
        </p:txBody>
      </p:sp>
    </p:spTree>
    <p:extLst>
      <p:ext uri="{BB962C8B-B14F-4D97-AF65-F5344CB8AC3E}">
        <p14:creationId xmlns:p14="http://schemas.microsoft.com/office/powerpoint/2010/main" val="3211376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Objectives – EOC Radio Room</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a:xfrm>
            <a:off x="838200" y="1825625"/>
            <a:ext cx="10515600" cy="4604808"/>
          </a:xfrm>
        </p:spPr>
        <p:txBody>
          <a:bodyPr>
            <a:norm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Establish and maintain voice VHF radio networks that support the exchange of information between the EOC and simulated emergency evacuation shelters. </a:t>
            </a:r>
          </a:p>
          <a:p>
            <a:r>
              <a:rPr lang="en-US" sz="1800" dirty="0">
                <a:latin typeface="Calibri" panose="020F0502020204030204" pitchFamily="34" charset="0"/>
                <a:ea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rPr>
              <a:t>xchange tactical and formal message traffic with Pinellas ACS Radio Operators located at </a:t>
            </a:r>
          </a:p>
          <a:p>
            <a:pPr lvl="1"/>
            <a:r>
              <a:rPr lang="en-US" sz="1400" dirty="0">
                <a:latin typeface="Calibri" panose="020F0502020204030204" pitchFamily="34" charset="0"/>
                <a:ea typeface="Times New Roman" panose="02020603050405020304" pitchFamily="18" charset="0"/>
              </a:rPr>
              <a:t>S</a:t>
            </a:r>
            <a:r>
              <a:rPr lang="en-US" sz="1400" dirty="0">
                <a:effectLst/>
                <a:latin typeface="Calibri" panose="020F0502020204030204" pitchFamily="34" charset="0"/>
                <a:ea typeface="Times New Roman" panose="02020603050405020304" pitchFamily="18" charset="0"/>
              </a:rPr>
              <a:t>imulated emergency evacuation shelters using voice VHF radio networks. </a:t>
            </a:r>
          </a:p>
          <a:p>
            <a:pPr lvl="1"/>
            <a:r>
              <a:rPr lang="en-US" sz="1400" dirty="0">
                <a:latin typeface="Calibri" panose="020F0502020204030204" pitchFamily="34" charset="0"/>
                <a:ea typeface="Times New Roman" panose="02020603050405020304" pitchFamily="18" charset="0"/>
              </a:rPr>
              <a:t>Simulated ICCs using VHF and 800-MHz voice and VHF Winlink data networks.</a:t>
            </a:r>
            <a:endParaRPr lang="en-US" sz="1400" dirty="0">
              <a:effectLst/>
              <a:latin typeface="Calibri" panose="020F0502020204030204" pitchFamily="34" charset="0"/>
              <a:ea typeface="Times New Roman" panose="02020603050405020304" pitchFamily="18" charset="0"/>
            </a:endParaRPr>
          </a:p>
          <a:p>
            <a:r>
              <a:rPr lang="en-US" sz="1800" dirty="0">
                <a:latin typeface="Calibri" panose="020F0502020204030204" pitchFamily="34" charset="0"/>
                <a:ea typeface="Times New Roman" panose="02020603050405020304" pitchFamily="18" charset="0"/>
                <a:cs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stablish and maintain VHF/UHF radio and telephonic voice landline networks that support resource management and tactical message exchanges between</a:t>
            </a: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Pinellas County municipalities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latin typeface="Calibri" panose="020F0502020204030204" pitchFamily="34" charset="0"/>
                <a:ea typeface="Times New Roman" panose="02020603050405020304" pitchFamily="18" charset="0"/>
                <a:cs typeface="Times New Roman" panose="02020603050405020304" pitchFamily="18" charset="0"/>
              </a:rPr>
              <a:t>D</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eployed ACS resources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Pinellas County EOC.</a:t>
            </a:r>
          </a:p>
          <a:p>
            <a:r>
              <a:rPr lang="en-US" sz="1800" dirty="0">
                <a:latin typeface="Calibri" panose="020F0502020204030204" pitchFamily="34" charset="0"/>
                <a:ea typeface="Times New Roman" panose="02020603050405020304" pitchFamily="18" charset="0"/>
                <a:cs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xchange tactical and formal message traffic with the state of Florida EOC</a:t>
            </a:r>
          </a:p>
          <a:p>
            <a:pPr lvl="1"/>
            <a:r>
              <a:rPr lang="en-US" sz="1400" dirty="0">
                <a:latin typeface="Calibri" panose="020F0502020204030204" pitchFamily="34" charset="0"/>
                <a:ea typeface="Times New Roman" panose="02020603050405020304" pitchFamily="18" charset="0"/>
                <a:cs typeface="Times New Roman" panose="02020603050405020304" pitchFamily="18" charset="0"/>
              </a:rPr>
              <a:t>A</a:t>
            </a:r>
            <a:r>
              <a:rPr lang="en-US" sz="1400" dirty="0">
                <a:effectLst/>
                <a:latin typeface="Calibri" panose="020F0502020204030204" pitchFamily="34" charset="0"/>
                <a:ea typeface="Times New Roman" panose="02020603050405020304" pitchFamily="18" charset="0"/>
                <a:cs typeface="Times New Roman" panose="02020603050405020304" pitchFamily="18" charset="0"/>
              </a:rPr>
              <a:t>mateur voice and Winlink digital radio networks</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SHARES voice and SHARES Winlink digital radio networks</a:t>
            </a:r>
          </a:p>
          <a:p>
            <a:pPr lvl="1"/>
            <a:r>
              <a:rPr lang="en-US" sz="1400" dirty="0">
                <a:effectLst/>
                <a:latin typeface="Calibri" panose="020F0502020204030204" pitchFamily="34" charset="0"/>
                <a:ea typeface="Times New Roman" panose="02020603050405020304" pitchFamily="18" charset="0"/>
                <a:cs typeface="Times New Roman" panose="02020603050405020304" pitchFamily="18" charset="0"/>
              </a:rPr>
              <a:t>EMnet, MSAT, and TracStar voice satellite networks.</a:t>
            </a:r>
          </a:p>
        </p:txBody>
      </p:sp>
      <p:sp>
        <p:nvSpPr>
          <p:cNvPr id="4" name="TextBox 3">
            <a:extLst>
              <a:ext uri="{FF2B5EF4-FFF2-40B4-BE49-F238E27FC236}">
                <a16:creationId xmlns:a16="http://schemas.microsoft.com/office/drawing/2014/main" id="{16DFFB4B-06B9-407C-B3A2-612623D390B7}"/>
              </a:ext>
            </a:extLst>
          </p:cNvPr>
          <p:cNvSpPr txBox="1"/>
          <p:nvPr/>
        </p:nvSpPr>
        <p:spPr>
          <a:xfrm>
            <a:off x="9571567" y="5994399"/>
            <a:ext cx="2188420" cy="246221"/>
          </a:xfrm>
          <a:prstGeom prst="rect">
            <a:avLst/>
          </a:prstGeom>
          <a:noFill/>
        </p:spPr>
        <p:txBody>
          <a:bodyPr wrap="none" rtlCol="0">
            <a:spAutoFit/>
          </a:bodyPr>
          <a:lstStyle/>
          <a:p>
            <a:r>
              <a:rPr lang="en-US" sz="1000" dirty="0"/>
              <a:t>ICC – Incident Communication Centers</a:t>
            </a:r>
          </a:p>
        </p:txBody>
      </p:sp>
      <p:sp>
        <p:nvSpPr>
          <p:cNvPr id="5" name="Date Placeholder 3">
            <a:extLst>
              <a:ext uri="{FF2B5EF4-FFF2-40B4-BE49-F238E27FC236}">
                <a16:creationId xmlns:a16="http://schemas.microsoft.com/office/drawing/2014/main" id="{0DDE9623-DB8D-4B11-B521-E71B720DB01A}"/>
              </a:ext>
            </a:extLst>
          </p:cNvPr>
          <p:cNvSpPr>
            <a:spLocks noGrp="1"/>
          </p:cNvSpPr>
          <p:nvPr>
            <p:ph type="dt" sz="half" idx="10"/>
          </p:nvPr>
        </p:nvSpPr>
        <p:spPr>
          <a:xfrm>
            <a:off x="838200" y="6360767"/>
            <a:ext cx="2743200" cy="365125"/>
          </a:xfrm>
        </p:spPr>
        <p:txBody>
          <a:bodyPr/>
          <a:lstStyle/>
          <a:p>
            <a:r>
              <a:rPr lang="en-US" dirty="0"/>
              <a:t>4/24/2022</a:t>
            </a:r>
          </a:p>
        </p:txBody>
      </p:sp>
      <p:sp>
        <p:nvSpPr>
          <p:cNvPr id="6" name="Slide Number Placeholder 4">
            <a:extLst>
              <a:ext uri="{FF2B5EF4-FFF2-40B4-BE49-F238E27FC236}">
                <a16:creationId xmlns:a16="http://schemas.microsoft.com/office/drawing/2014/main" id="{7F8D895B-691D-4065-9F5C-81835F71BDA3}"/>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7</a:t>
            </a:fld>
            <a:endParaRPr lang="en-US" dirty="0"/>
          </a:p>
        </p:txBody>
      </p:sp>
    </p:spTree>
    <p:extLst>
      <p:ext uri="{BB962C8B-B14F-4D97-AF65-F5344CB8AC3E}">
        <p14:creationId xmlns:p14="http://schemas.microsoft.com/office/powerpoint/2010/main" val="26073867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Objectives – Emergency Evacuation Shelters</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p:txBody>
          <a:bodyPr>
            <a:normAutofit/>
          </a:bodyPr>
          <a:lstStyle/>
          <a:p>
            <a:r>
              <a:rPr lang="en-US" sz="1800" dirty="0">
                <a:effectLst/>
                <a:latin typeface="Calibri" panose="020F0502020204030204" pitchFamily="34" charset="0"/>
                <a:ea typeface="Times New Roman" panose="02020603050405020304" pitchFamily="18" charset="0"/>
                <a:cs typeface="Calibri" panose="020F0502020204030204" pitchFamily="34" charset="0"/>
              </a:rPr>
              <a:t>Establish and maintain voice VHF radio networks that support the exchange of information between the EOC and simulated emergency evacuation shelters. </a:t>
            </a:r>
          </a:p>
          <a:p>
            <a:r>
              <a:rPr lang="en-US" sz="1800" dirty="0">
                <a:latin typeface="Calibri" panose="020F0502020204030204" pitchFamily="34" charset="0"/>
                <a:ea typeface="Times New Roman" panose="02020603050405020304" pitchFamily="18" charset="0"/>
              </a:rPr>
              <a:t>E</a:t>
            </a:r>
            <a:r>
              <a:rPr lang="en-US" sz="1800" dirty="0">
                <a:effectLst/>
                <a:latin typeface="Calibri" panose="020F0502020204030204" pitchFamily="34" charset="0"/>
                <a:ea typeface="Times New Roman" panose="02020603050405020304" pitchFamily="18" charset="0"/>
              </a:rPr>
              <a:t>xchange tactical and formal message traffic with Pinellas ACS Radio Operators located at </a:t>
            </a:r>
            <a:r>
              <a:rPr lang="en-US" sz="1800" dirty="0">
                <a:latin typeface="Calibri" panose="020F0502020204030204" pitchFamily="34" charset="0"/>
                <a:ea typeface="Times New Roman" panose="02020603050405020304" pitchFamily="18" charset="0"/>
              </a:rPr>
              <a:t>the Pinellas County EOC </a:t>
            </a:r>
            <a:r>
              <a:rPr lang="en-US" sz="1800" dirty="0">
                <a:effectLst/>
                <a:latin typeface="Calibri" panose="020F0502020204030204" pitchFamily="34" charset="0"/>
                <a:ea typeface="Times New Roman" panose="02020603050405020304" pitchFamily="18" charset="0"/>
              </a:rPr>
              <a:t>using voice VHF radio networks. </a:t>
            </a:r>
          </a:p>
          <a:p>
            <a:pPr lvl="1"/>
            <a:r>
              <a:rPr lang="en-US" sz="1400" dirty="0">
                <a:latin typeface="Calibri" panose="020F0502020204030204" pitchFamily="34" charset="0"/>
                <a:ea typeface="Times New Roman" panose="02020603050405020304" pitchFamily="18" charset="0"/>
              </a:rPr>
              <a:t>Status Reports</a:t>
            </a:r>
          </a:p>
          <a:p>
            <a:pPr lvl="1"/>
            <a:r>
              <a:rPr lang="en-US" sz="1400" dirty="0">
                <a:effectLst/>
                <a:latin typeface="Calibri" panose="020F0502020204030204" pitchFamily="34" charset="0"/>
                <a:ea typeface="Times New Roman" panose="02020603050405020304" pitchFamily="18" charset="0"/>
              </a:rPr>
              <a:t>ICS 213 messages</a:t>
            </a:r>
          </a:p>
        </p:txBody>
      </p:sp>
      <p:sp>
        <p:nvSpPr>
          <p:cNvPr id="4" name="Date Placeholder 3">
            <a:extLst>
              <a:ext uri="{FF2B5EF4-FFF2-40B4-BE49-F238E27FC236}">
                <a16:creationId xmlns:a16="http://schemas.microsoft.com/office/drawing/2014/main" id="{8366FC3C-E731-4994-B1EB-70AAF3F9C3C5}"/>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D9CF915D-62F7-48D5-A204-A038FFB0E457}"/>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8</a:t>
            </a:fld>
            <a:endParaRPr lang="en-US" dirty="0"/>
          </a:p>
        </p:txBody>
      </p:sp>
    </p:spTree>
    <p:extLst>
      <p:ext uri="{BB962C8B-B14F-4D97-AF65-F5344CB8AC3E}">
        <p14:creationId xmlns:p14="http://schemas.microsoft.com/office/powerpoint/2010/main" val="4043270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44895-A8A2-458B-952D-1B413A1E0429}"/>
              </a:ext>
            </a:extLst>
          </p:cNvPr>
          <p:cNvSpPr>
            <a:spLocks noGrp="1"/>
          </p:cNvSpPr>
          <p:nvPr>
            <p:ph type="title"/>
          </p:nvPr>
        </p:nvSpPr>
        <p:spPr/>
        <p:txBody>
          <a:bodyPr/>
          <a:lstStyle/>
          <a:p>
            <a:r>
              <a:rPr lang="en-US" dirty="0"/>
              <a:t>Pinellas ACS Hurricane Amaranth Exercise</a:t>
            </a:r>
            <a:br>
              <a:rPr lang="en-US" dirty="0"/>
            </a:br>
            <a:r>
              <a:rPr lang="en-US" sz="2800" dirty="0"/>
              <a:t>Objectives – Incident Communication Centers (ICC)</a:t>
            </a:r>
            <a:endParaRPr lang="en-US" dirty="0"/>
          </a:p>
        </p:txBody>
      </p:sp>
      <p:sp>
        <p:nvSpPr>
          <p:cNvPr id="3" name="Content Placeholder 2">
            <a:extLst>
              <a:ext uri="{FF2B5EF4-FFF2-40B4-BE49-F238E27FC236}">
                <a16:creationId xmlns:a16="http://schemas.microsoft.com/office/drawing/2014/main" id="{D6DADDEE-2526-46DE-9BF2-29BFAE558C24}"/>
              </a:ext>
            </a:extLst>
          </p:cNvPr>
          <p:cNvSpPr>
            <a:spLocks noGrp="1"/>
          </p:cNvSpPr>
          <p:nvPr>
            <p:ph idx="1"/>
          </p:nvPr>
        </p:nvSpPr>
        <p:spPr>
          <a:xfrm>
            <a:off x="838200" y="1825624"/>
            <a:ext cx="10515600" cy="4727575"/>
          </a:xfrm>
        </p:spPr>
        <p:txBody>
          <a:bodyPr>
            <a:normAutofit fontScale="92500" lnSpcReduction="10000"/>
          </a:bodyPr>
          <a:lstStyle/>
          <a:p>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operate, and maintain deployable satellite ground stations that provide services to collocated emergency management personnel</a:t>
            </a:r>
          </a:p>
          <a:p>
            <a:pPr lvl="1"/>
            <a:r>
              <a:rPr lang="en-US" sz="1400" dirty="0">
                <a:ea typeface="Times New Roman" panose="02020603050405020304" pitchFamily="18" charset="0"/>
                <a:cs typeface="Arial" panose="020B0604020202020204" pitchFamily="34" charset="0"/>
              </a:rPr>
              <a:t>H</a:t>
            </a:r>
            <a:r>
              <a:rPr lang="en-US" sz="1400" dirty="0">
                <a:effectLst/>
                <a:ea typeface="Times New Roman" panose="02020603050405020304" pitchFamily="18" charset="0"/>
                <a:cs typeface="Arial" panose="020B0604020202020204" pitchFamily="34" charset="0"/>
              </a:rPr>
              <a:t>igh speed internet</a:t>
            </a:r>
            <a:endParaRPr lang="en-US" sz="1400" dirty="0">
              <a:ea typeface="Times New Roman" panose="02020603050405020304" pitchFamily="18" charset="0"/>
              <a:cs typeface="Arial" panose="020B0604020202020204" pitchFamily="34" charset="0"/>
            </a:endParaRPr>
          </a:p>
          <a:p>
            <a:pPr lvl="1"/>
            <a:r>
              <a:rPr lang="en-US" sz="1400" dirty="0">
                <a:ea typeface="Times New Roman" panose="02020603050405020304" pitchFamily="18" charset="0"/>
                <a:cs typeface="Arial" panose="020B0604020202020204" pitchFamily="34" charset="0"/>
              </a:rPr>
              <a:t>C</a:t>
            </a:r>
            <a:r>
              <a:rPr lang="en-US" sz="1400" dirty="0">
                <a:effectLst/>
                <a:ea typeface="Times New Roman" panose="02020603050405020304" pitchFamily="18" charset="0"/>
                <a:cs typeface="Arial" panose="020B0604020202020204" pitchFamily="34" charset="0"/>
              </a:rPr>
              <a:t>ellular phone</a:t>
            </a:r>
            <a:endParaRPr lang="en-US" sz="1400" dirty="0">
              <a:ea typeface="Times New Roman" panose="02020603050405020304" pitchFamily="18" charset="0"/>
              <a:cs typeface="Arial" panose="020B0604020202020204" pitchFamily="34" charset="0"/>
            </a:endParaRPr>
          </a:p>
          <a:p>
            <a:pPr lvl="1"/>
            <a:r>
              <a:rPr lang="en-US" sz="1400" dirty="0">
                <a:effectLst/>
                <a:ea typeface="Times New Roman" panose="02020603050405020304" pitchFamily="18" charset="0"/>
                <a:cs typeface="Arial" panose="020B0604020202020204" pitchFamily="34" charset="0"/>
              </a:rPr>
              <a:t>Voice over Internet Protocol (VoIP) phone services</a:t>
            </a:r>
          </a:p>
          <a:p>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and maintain deployable Communications Command Centers (</a:t>
            </a:r>
            <a:r>
              <a:rPr lang="en-US" sz="1800" dirty="0">
                <a:ea typeface="Times New Roman" panose="02020603050405020304" pitchFamily="18" charset="0"/>
                <a:cs typeface="Arial" panose="020B0604020202020204" pitchFamily="34" charset="0"/>
              </a:rPr>
              <a:t>CommandRunner™) </a:t>
            </a:r>
            <a:r>
              <a:rPr lang="en-US" sz="1800" dirty="0">
                <a:effectLst/>
                <a:ea typeface="Times New Roman" panose="02020603050405020304" pitchFamily="18" charset="0"/>
                <a:cs typeface="Arial" panose="020B0604020202020204" pitchFamily="34" charset="0"/>
              </a:rPr>
              <a:t>that provide the following services</a:t>
            </a:r>
          </a:p>
          <a:p>
            <a:pPr lvl="1"/>
            <a:r>
              <a:rPr lang="en-US" sz="1400" dirty="0">
                <a:effectLst/>
                <a:ea typeface="Times New Roman" panose="02020603050405020304" pitchFamily="18" charset="0"/>
                <a:cs typeface="Arial" panose="020B0604020202020204" pitchFamily="34" charset="0"/>
              </a:rPr>
              <a:t>VHF/UHF amateur radio voice and data networks</a:t>
            </a:r>
            <a:endParaRPr lang="en-US" sz="1400" dirty="0">
              <a:ea typeface="Times New Roman" panose="02020603050405020304" pitchFamily="18" charset="0"/>
              <a:cs typeface="Arial" panose="020B0604020202020204" pitchFamily="34" charset="0"/>
            </a:endParaRPr>
          </a:p>
          <a:p>
            <a:pPr lvl="1"/>
            <a:r>
              <a:rPr lang="en-US" sz="1400" dirty="0">
                <a:effectLst/>
                <a:ea typeface="Times New Roman" panose="02020603050405020304" pitchFamily="18" charset="0"/>
                <a:cs typeface="Arial" panose="020B0604020202020204" pitchFamily="34" charset="0"/>
              </a:rPr>
              <a:t>700 and 800 MHz public safety networks</a:t>
            </a:r>
            <a:endParaRPr lang="en-US" sz="1400" dirty="0">
              <a:ea typeface="Times New Roman" panose="02020603050405020304" pitchFamily="18" charset="0"/>
              <a:cs typeface="Arial" panose="020B0604020202020204" pitchFamily="34" charset="0"/>
            </a:endParaRPr>
          </a:p>
          <a:p>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mplace, configure, and maintain deployable Communications Command Centers that provide the following services to collocated emergency management personnel</a:t>
            </a:r>
          </a:p>
          <a:p>
            <a:pPr lvl="1"/>
            <a:r>
              <a:rPr lang="en-US" sz="1400" dirty="0">
                <a:ea typeface="Times New Roman" panose="02020603050405020304" pitchFamily="18" charset="0"/>
                <a:cs typeface="Arial" panose="020B0604020202020204" pitchFamily="34" charset="0"/>
              </a:rPr>
              <a:t>H</a:t>
            </a:r>
            <a:r>
              <a:rPr lang="en-US" sz="1400" dirty="0">
                <a:effectLst/>
                <a:ea typeface="Times New Roman" panose="02020603050405020304" pitchFamily="18" charset="0"/>
                <a:cs typeface="Arial" panose="020B0604020202020204" pitchFamily="34" charset="0"/>
              </a:rPr>
              <a:t>igh speed ethernet and Wi-Fi internet service</a:t>
            </a:r>
          </a:p>
          <a:p>
            <a:pPr lvl="1"/>
            <a:r>
              <a:rPr lang="en-US" sz="1400" dirty="0">
                <a:effectLst/>
                <a:ea typeface="Times New Roman" panose="02020603050405020304" pitchFamily="18" charset="0"/>
                <a:cs typeface="Arial" panose="020B0604020202020204" pitchFamily="34" charset="0"/>
              </a:rPr>
              <a:t>VoIP telephone service to co-located emergency management personnel by using a commercially available cellular service Wide Area Network (WAN) backhaul capability. </a:t>
            </a:r>
          </a:p>
          <a:p>
            <a:r>
              <a:rPr lang="en-US" sz="1800" dirty="0">
                <a:ea typeface="Times New Roman" panose="02020603050405020304" pitchFamily="18" charset="0"/>
                <a:cs typeface="Arial" panose="020B0604020202020204" pitchFamily="34" charset="0"/>
              </a:rPr>
              <a:t>E</a:t>
            </a:r>
            <a:r>
              <a:rPr lang="en-US" sz="1800" dirty="0">
                <a:effectLst/>
                <a:ea typeface="Times New Roman" panose="02020603050405020304" pitchFamily="18" charset="0"/>
                <a:cs typeface="Arial" panose="020B0604020202020204" pitchFamily="34" charset="0"/>
              </a:rPr>
              <a:t>stablish and maintain VHF/UHF amateur radio and 800 MHz Public Safety voice and data networks that support resource management and tactical message exchanges between </a:t>
            </a:r>
          </a:p>
          <a:p>
            <a:pPr lvl="1"/>
            <a:r>
              <a:rPr lang="en-US" sz="1400" dirty="0">
                <a:ea typeface="Times New Roman" panose="02020603050405020304" pitchFamily="18" charset="0"/>
                <a:cs typeface="Arial" panose="020B0604020202020204" pitchFamily="34" charset="0"/>
              </a:rPr>
              <a:t>D</a:t>
            </a:r>
            <a:r>
              <a:rPr lang="en-US" sz="1400" dirty="0">
                <a:effectLst/>
                <a:ea typeface="Times New Roman" panose="02020603050405020304" pitchFamily="18" charset="0"/>
                <a:cs typeface="Arial" panose="020B0604020202020204" pitchFamily="34" charset="0"/>
              </a:rPr>
              <a:t>eployed ACS resources</a:t>
            </a:r>
          </a:p>
          <a:p>
            <a:pPr lvl="1"/>
            <a:r>
              <a:rPr lang="en-US" sz="1400" dirty="0">
                <a:effectLst/>
                <a:ea typeface="Times New Roman" panose="02020603050405020304" pitchFamily="18" charset="0"/>
                <a:cs typeface="Arial" panose="020B0604020202020204" pitchFamily="34" charset="0"/>
              </a:rPr>
              <a:t>Pinellas County municipalities</a:t>
            </a:r>
          </a:p>
          <a:p>
            <a:pPr lvl="1"/>
            <a:r>
              <a:rPr lang="en-US" sz="1400" dirty="0">
                <a:effectLst/>
                <a:ea typeface="Times New Roman" panose="02020603050405020304" pitchFamily="18" charset="0"/>
                <a:cs typeface="Arial" panose="020B0604020202020204" pitchFamily="34" charset="0"/>
              </a:rPr>
              <a:t>Pinellas County EOC. </a:t>
            </a:r>
            <a:endParaRPr lang="en-US" dirty="0">
              <a:cs typeface="Arial" panose="020B0604020202020204" pitchFamily="34" charset="0"/>
            </a:endParaRPr>
          </a:p>
        </p:txBody>
      </p:sp>
      <p:sp>
        <p:nvSpPr>
          <p:cNvPr id="4" name="Date Placeholder 3">
            <a:extLst>
              <a:ext uri="{FF2B5EF4-FFF2-40B4-BE49-F238E27FC236}">
                <a16:creationId xmlns:a16="http://schemas.microsoft.com/office/drawing/2014/main" id="{AE3615EC-C2A4-4DF1-B333-5784E3130974}"/>
              </a:ext>
            </a:extLst>
          </p:cNvPr>
          <p:cNvSpPr>
            <a:spLocks noGrp="1"/>
          </p:cNvSpPr>
          <p:nvPr>
            <p:ph type="dt" sz="half" idx="10"/>
          </p:nvPr>
        </p:nvSpPr>
        <p:spPr>
          <a:xfrm>
            <a:off x="838200" y="6360767"/>
            <a:ext cx="2743200" cy="365125"/>
          </a:xfrm>
        </p:spPr>
        <p:txBody>
          <a:bodyPr/>
          <a:lstStyle/>
          <a:p>
            <a:r>
              <a:rPr lang="en-US" dirty="0"/>
              <a:t>4/24/2022</a:t>
            </a:r>
          </a:p>
        </p:txBody>
      </p:sp>
      <p:sp>
        <p:nvSpPr>
          <p:cNvPr id="5" name="Slide Number Placeholder 4">
            <a:extLst>
              <a:ext uri="{FF2B5EF4-FFF2-40B4-BE49-F238E27FC236}">
                <a16:creationId xmlns:a16="http://schemas.microsoft.com/office/drawing/2014/main" id="{92C96128-56F1-4191-987C-B667182BAD15}"/>
              </a:ext>
            </a:extLst>
          </p:cNvPr>
          <p:cNvSpPr>
            <a:spLocks noGrp="1"/>
          </p:cNvSpPr>
          <p:nvPr>
            <p:ph type="sldNum" sz="quarter" idx="12"/>
          </p:nvPr>
        </p:nvSpPr>
        <p:spPr>
          <a:xfrm>
            <a:off x="8610600" y="6356350"/>
            <a:ext cx="2743200" cy="365125"/>
          </a:xfrm>
        </p:spPr>
        <p:txBody>
          <a:bodyPr/>
          <a:lstStyle/>
          <a:p>
            <a:fld id="{D6E2ACB8-2D19-4FCE-80FD-A7A894208944}" type="slidenum">
              <a:rPr lang="en-US" smtClean="0"/>
              <a:t>9</a:t>
            </a:fld>
            <a:endParaRPr lang="en-US" dirty="0"/>
          </a:p>
        </p:txBody>
      </p:sp>
    </p:spTree>
    <p:extLst>
      <p:ext uri="{BB962C8B-B14F-4D97-AF65-F5344CB8AC3E}">
        <p14:creationId xmlns:p14="http://schemas.microsoft.com/office/powerpoint/2010/main" val="89610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846</TotalTime>
  <Words>2460</Words>
  <Application>Microsoft Office PowerPoint</Application>
  <PresentationFormat>Widescreen</PresentationFormat>
  <Paragraphs>405</Paragraphs>
  <Slides>30</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5" baseType="lpstr">
      <vt:lpstr>Arial</vt:lpstr>
      <vt:lpstr>Calibri</vt:lpstr>
      <vt:lpstr>Calibri Light</vt:lpstr>
      <vt:lpstr>Office Theme</vt:lpstr>
      <vt:lpstr>Document</vt:lpstr>
      <vt:lpstr>Pinellas ACS   Hurricane Amaranth Exercise</vt:lpstr>
      <vt:lpstr>Agenda</vt:lpstr>
      <vt:lpstr>Pinellas ACS Hurricane Amaranth Exercise Pinellas County Scenario</vt:lpstr>
      <vt:lpstr>Pinellas ACS Hurricane Amaranth Exercise Detailed Pinellas ACS Scenario</vt:lpstr>
      <vt:lpstr>Pinellas ACS Hurricane Amaranth Exercise Scope</vt:lpstr>
      <vt:lpstr>Pinellas ACS Hurricane Amaranth Exercise Objectives</vt:lpstr>
      <vt:lpstr>Pinellas ACS Hurricane Amaranth Exercise Objectives – EOC Radio Room</vt:lpstr>
      <vt:lpstr>Pinellas ACS Hurricane Amaranth Exercise Objectives – Emergency Evacuation Shelters</vt:lpstr>
      <vt:lpstr>Pinellas ACS Hurricane Amaranth Exercise Objectives – Incident Communication Centers (ICC)</vt:lpstr>
      <vt:lpstr>Agenda</vt:lpstr>
      <vt:lpstr>Pinellas ACS Hurricane Amaranth Exercise Work Assignments – EOC Radio Room</vt:lpstr>
      <vt:lpstr>Pinellas ACS Hurricane Amaranth Exercise Work Assignments – Shelter Teams</vt:lpstr>
      <vt:lpstr>Pinellas ACS Hurricane Amaranth Exercise Work Assignments – ICC Teams</vt:lpstr>
      <vt:lpstr>Agenda</vt:lpstr>
      <vt:lpstr>Pinellas ACS Hurricane Amaranth Exercise Schedule – Day one, Sunday May 1st, 2022</vt:lpstr>
      <vt:lpstr>Pinellas ACS Hurricane Amaranth Exercise Schedule – Day Two, Monday May 2nd, 2022</vt:lpstr>
      <vt:lpstr>Pinellas ACS Hurricane Amaranth Exercise Schedule – Day Three, Tuesday May 3rd, 2022</vt:lpstr>
      <vt:lpstr>Pinellas ACS Hurricane Amaranth Exercise Schedule – Day Three, Tuesday May 3rd, 2022</vt:lpstr>
      <vt:lpstr>Agenda</vt:lpstr>
      <vt:lpstr>Pinellas ACS Hurricane Amaranth Exercise Deployment Locations</vt:lpstr>
      <vt:lpstr>Pinellas ACS Hurricane Amaranth Exercise Shelter Deployment Locations</vt:lpstr>
      <vt:lpstr>Pinellas ACS Hurricane Amaranth Exercise ICC Deployment Locations</vt:lpstr>
      <vt:lpstr>Pinellas ACS Hurricane Amaranth Exercise Shelter Radio Kit</vt:lpstr>
      <vt:lpstr>Agenda</vt:lpstr>
      <vt:lpstr>Pinellas ACS Hurricane Amaranth Exercise ACS Exercise Plan</vt:lpstr>
      <vt:lpstr>Pinellas ACS Hurricane Amaranth Exercise Exercise Evaluation Guides (EEG)</vt:lpstr>
      <vt:lpstr>Pinellas ACS Hurricane Amaranth Exercise ACS Exercise Evaluation Guide - Sample</vt:lpstr>
      <vt:lpstr>Pinellas ACS Hurricane Amaranth Exercise ACS Exercise Evaluation Guide - Ratings</vt:lpstr>
      <vt:lpstr>Pinellas ACS Hurricane Amaranth Exercise Incident Action Plan</vt:lpstr>
      <vt:lpstr>Pinellas ACS Hurricane Amaranth Exercise 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Drake</dc:creator>
  <cp:lastModifiedBy>Michael Drake</cp:lastModifiedBy>
  <cp:revision>42</cp:revision>
  <dcterms:created xsi:type="dcterms:W3CDTF">2022-03-17T16:32:36Z</dcterms:created>
  <dcterms:modified xsi:type="dcterms:W3CDTF">2022-04-27T18:23:54Z</dcterms:modified>
</cp:coreProperties>
</file>