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8" r:id="rId2"/>
    <p:sldId id="332" r:id="rId3"/>
    <p:sldId id="383" r:id="rId4"/>
    <p:sldId id="353" r:id="rId5"/>
    <p:sldId id="352" r:id="rId6"/>
    <p:sldId id="385" r:id="rId7"/>
    <p:sldId id="350" r:id="rId8"/>
    <p:sldId id="351" r:id="rId9"/>
    <p:sldId id="386" r:id="rId10"/>
    <p:sldId id="349" r:id="rId11"/>
    <p:sldId id="391" r:id="rId12"/>
    <p:sldId id="356" r:id="rId13"/>
    <p:sldId id="392" r:id="rId14"/>
    <p:sldId id="393" r:id="rId15"/>
    <p:sldId id="387" r:id="rId16"/>
    <p:sldId id="379" r:id="rId17"/>
    <p:sldId id="354" r:id="rId18"/>
    <p:sldId id="355" r:id="rId19"/>
    <p:sldId id="381" r:id="rId20"/>
    <p:sldId id="374" r:id="rId21"/>
    <p:sldId id="375" r:id="rId22"/>
    <p:sldId id="388" r:id="rId23"/>
    <p:sldId id="357" r:id="rId24"/>
    <p:sldId id="371" r:id="rId25"/>
    <p:sldId id="372" r:id="rId26"/>
    <p:sldId id="373" r:id="rId27"/>
    <p:sldId id="389" r:id="rId28"/>
    <p:sldId id="384" r:id="rId29"/>
    <p:sldId id="362" r:id="rId30"/>
    <p:sldId id="368" r:id="rId31"/>
    <p:sldId id="367" r:id="rId32"/>
    <p:sldId id="376" r:id="rId33"/>
    <p:sldId id="378" r:id="rId34"/>
    <p:sldId id="390" r:id="rId35"/>
    <p:sldId id="382" r:id="rId36"/>
    <p:sldId id="380" r:id="rId37"/>
    <p:sldId id="359" r:id="rId38"/>
    <p:sldId id="358" r:id="rId39"/>
    <p:sldId id="36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94660"/>
  </p:normalViewPr>
  <p:slideViewPr>
    <p:cSldViewPr snapToGrid="0" showGuides="1">
      <p:cViewPr varScale="1">
        <p:scale>
          <a:sx n="150" d="100"/>
          <a:sy n="150" d="100"/>
        </p:scale>
        <p:origin x="560" y="88"/>
      </p:cViewPr>
      <p:guideLst>
        <p:guide orient="horz" pos="2136"/>
        <p:guide pos="3840"/>
      </p:guideLst>
    </p:cSldViewPr>
  </p:slideViewPr>
  <p:notesTextViewPr>
    <p:cViewPr>
      <p:scale>
        <a:sx n="1" d="1"/>
        <a:sy n="1" d="1"/>
      </p:scale>
      <p:origin x="0" y="0"/>
    </p:cViewPr>
  </p:notesTextViewPr>
  <p:notesViewPr>
    <p:cSldViewPr snapToGrid="0" showGuides="1">
      <p:cViewPr varScale="1">
        <p:scale>
          <a:sx n="120" d="100"/>
          <a:sy n="120" d="100"/>
        </p:scale>
        <p:origin x="498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44EC0-83B5-47EA-A89C-0690439F9F6E}" type="datetimeFigureOut">
              <a:rPr lang="en-US" smtClean="0"/>
              <a:t>4/28/2022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A1C7E-6EFA-413E-9589-04C4FB6C45F0}" type="slidenum">
              <a:rPr lang="en-US" smtClean="0"/>
              <a:t>‹#›</a:t>
            </a:fld>
            <a:endParaRPr lang="en-US" dirty="0"/>
          </a:p>
        </p:txBody>
      </p:sp>
    </p:spTree>
    <p:extLst>
      <p:ext uri="{BB962C8B-B14F-4D97-AF65-F5344CB8AC3E}">
        <p14:creationId xmlns:p14="http://schemas.microsoft.com/office/powerpoint/2010/main" val="956168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Homeland Security Exercise Evaluation Program</a:t>
            </a:r>
          </a:p>
        </p:txBody>
      </p:sp>
      <p:sp>
        <p:nvSpPr>
          <p:cNvPr id="4" name="Slide Number Placeholder 3"/>
          <p:cNvSpPr>
            <a:spLocks noGrp="1"/>
          </p:cNvSpPr>
          <p:nvPr>
            <p:ph type="sldNum" sz="quarter" idx="5"/>
          </p:nvPr>
        </p:nvSpPr>
        <p:spPr/>
        <p:txBody>
          <a:bodyPr/>
          <a:lstStyle/>
          <a:p>
            <a:fld id="{3DFA1C7E-6EFA-413E-9589-04C4FB6C45F0}" type="slidenum">
              <a:rPr lang="en-US" smtClean="0"/>
              <a:t>3</a:t>
            </a:fld>
            <a:endParaRPr lang="en-US" dirty="0"/>
          </a:p>
        </p:txBody>
      </p:sp>
    </p:spTree>
    <p:extLst>
      <p:ext uri="{BB962C8B-B14F-4D97-AF65-F5344CB8AC3E}">
        <p14:creationId xmlns:p14="http://schemas.microsoft.com/office/powerpoint/2010/main" val="1107281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Source Sans Pro" panose="020B0503030403020204" pitchFamily="34" charset="0"/>
              </a:rPr>
              <a:t> Cybersecurity and Infrastructure Security (CISA)</a:t>
            </a:r>
            <a:endParaRPr lang="en-US" dirty="0"/>
          </a:p>
        </p:txBody>
      </p:sp>
      <p:sp>
        <p:nvSpPr>
          <p:cNvPr id="4" name="Slide Number Placeholder 3"/>
          <p:cNvSpPr>
            <a:spLocks noGrp="1"/>
          </p:cNvSpPr>
          <p:nvPr>
            <p:ph type="sldNum" sz="quarter" idx="5"/>
          </p:nvPr>
        </p:nvSpPr>
        <p:spPr/>
        <p:txBody>
          <a:bodyPr/>
          <a:lstStyle/>
          <a:p>
            <a:fld id="{3DFA1C7E-6EFA-413E-9589-04C4FB6C45F0}" type="slidenum">
              <a:rPr lang="en-US" smtClean="0"/>
              <a:t>6</a:t>
            </a:fld>
            <a:endParaRPr lang="en-US" dirty="0"/>
          </a:p>
        </p:txBody>
      </p:sp>
    </p:spTree>
    <p:extLst>
      <p:ext uri="{BB962C8B-B14F-4D97-AF65-F5344CB8AC3E}">
        <p14:creationId xmlns:p14="http://schemas.microsoft.com/office/powerpoint/2010/main" val="2538293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EEG Created first – Good vehicle to use to create Objectives, </a:t>
            </a:r>
          </a:p>
        </p:txBody>
      </p:sp>
      <p:sp>
        <p:nvSpPr>
          <p:cNvPr id="4" name="Slide Number Placeholder 3"/>
          <p:cNvSpPr>
            <a:spLocks noGrp="1"/>
          </p:cNvSpPr>
          <p:nvPr>
            <p:ph type="sldNum" sz="quarter" idx="5"/>
          </p:nvPr>
        </p:nvSpPr>
        <p:spPr/>
        <p:txBody>
          <a:bodyPr/>
          <a:lstStyle/>
          <a:p>
            <a:fld id="{3DFA1C7E-6EFA-413E-9589-04C4FB6C45F0}" type="slidenum">
              <a:rPr lang="en-US" smtClean="0"/>
              <a:t>16</a:t>
            </a:fld>
            <a:endParaRPr lang="en-US" dirty="0"/>
          </a:p>
        </p:txBody>
      </p:sp>
    </p:spTree>
    <p:extLst>
      <p:ext uri="{BB962C8B-B14F-4D97-AF65-F5344CB8AC3E}">
        <p14:creationId xmlns:p14="http://schemas.microsoft.com/office/powerpoint/2010/main" val="855640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Message traffic will be managed by using INJECTS. Sealed envelopes with simulated messages (Status reports and ICS 213s)</a:t>
            </a:r>
          </a:p>
        </p:txBody>
      </p:sp>
      <p:sp>
        <p:nvSpPr>
          <p:cNvPr id="4" name="Slide Number Placeholder 3"/>
          <p:cNvSpPr>
            <a:spLocks noGrp="1"/>
          </p:cNvSpPr>
          <p:nvPr>
            <p:ph type="sldNum" sz="quarter" idx="5"/>
          </p:nvPr>
        </p:nvSpPr>
        <p:spPr/>
        <p:txBody>
          <a:bodyPr/>
          <a:lstStyle/>
          <a:p>
            <a:fld id="{3DFA1C7E-6EFA-413E-9589-04C4FB6C45F0}" type="slidenum">
              <a:rPr lang="en-US" smtClean="0"/>
              <a:t>20</a:t>
            </a:fld>
            <a:endParaRPr lang="en-US" dirty="0"/>
          </a:p>
        </p:txBody>
      </p:sp>
    </p:spTree>
    <p:extLst>
      <p:ext uri="{BB962C8B-B14F-4D97-AF65-F5344CB8AC3E}">
        <p14:creationId xmlns:p14="http://schemas.microsoft.com/office/powerpoint/2010/main" val="22309609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alphaModFix amt="17000"/>
            <a:lum/>
          </a:blip>
          <a:srcRect/>
          <a:stretch>
            <a:fillRect l="20000" r="2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ADAC6-62C0-481D-8551-A109AFBFBC60}"/>
              </a:ext>
            </a:extLst>
          </p:cNvPr>
          <p:cNvSpPr>
            <a:spLocks noGrp="1"/>
          </p:cNvSpPr>
          <p:nvPr>
            <p:ph type="ctrTitle"/>
          </p:nvPr>
        </p:nvSpPr>
        <p:spPr>
          <a:xfrm>
            <a:off x="1524000" y="1122363"/>
            <a:ext cx="9144000" cy="2387600"/>
          </a:xfrm>
        </p:spPr>
        <p:txBody>
          <a:bodyPr anchor="b"/>
          <a:lstStyle>
            <a:lvl1pPr algn="ctr">
              <a:defRPr sz="6000" b="1"/>
            </a:lvl1pPr>
          </a:lstStyle>
          <a:p>
            <a:r>
              <a:rPr lang="en-US" dirty="0"/>
              <a:t>Click to edit Master title style</a:t>
            </a:r>
          </a:p>
        </p:txBody>
      </p:sp>
      <p:sp>
        <p:nvSpPr>
          <p:cNvPr id="3" name="Subtitle 2">
            <a:extLst>
              <a:ext uri="{FF2B5EF4-FFF2-40B4-BE49-F238E27FC236}">
                <a16:creationId xmlns:a16="http://schemas.microsoft.com/office/drawing/2014/main" id="{562A0C96-0C54-4D70-8769-3CF4BBE0C7DF}"/>
              </a:ext>
            </a:extLst>
          </p:cNvPr>
          <p:cNvSpPr>
            <a:spLocks noGrp="1"/>
          </p:cNvSpPr>
          <p:nvPr>
            <p:ph type="subTitle" idx="1"/>
          </p:nvPr>
        </p:nvSpPr>
        <p:spPr>
          <a:xfrm>
            <a:off x="1524000" y="3602038"/>
            <a:ext cx="9144000" cy="1655762"/>
          </a:xfrm>
        </p:spPr>
        <p:txBody>
          <a:bodyPr/>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E8A0BB9-0B2F-4EBE-B3E4-84540F38A93E}"/>
              </a:ext>
            </a:extLst>
          </p:cNvPr>
          <p:cNvSpPr>
            <a:spLocks noGrp="1"/>
          </p:cNvSpPr>
          <p:nvPr>
            <p:ph type="dt" sz="half" idx="10"/>
          </p:nvPr>
        </p:nvSpPr>
        <p:spPr/>
        <p:txBody>
          <a:bodyPr/>
          <a:lstStyle/>
          <a:p>
            <a:r>
              <a:rPr lang="en-US" dirty="0"/>
              <a:t>6/17/2021</a:t>
            </a:r>
          </a:p>
        </p:txBody>
      </p:sp>
      <p:sp>
        <p:nvSpPr>
          <p:cNvPr id="5" name="Footer Placeholder 4">
            <a:extLst>
              <a:ext uri="{FF2B5EF4-FFF2-40B4-BE49-F238E27FC236}">
                <a16:creationId xmlns:a16="http://schemas.microsoft.com/office/drawing/2014/main" id="{07C19381-9E18-4A35-94F9-A1B23167CC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E4AE94-3DAE-4D65-A8ED-886CC69831F8}"/>
              </a:ext>
            </a:extLst>
          </p:cNvPr>
          <p:cNvSpPr>
            <a:spLocks noGrp="1"/>
          </p:cNvSpPr>
          <p:nvPr>
            <p:ph type="sldNum" sz="quarter" idx="12"/>
          </p:nvPr>
        </p:nvSpPr>
        <p:spPr/>
        <p:txBody>
          <a:bodyPr/>
          <a:lstStyle/>
          <a:p>
            <a:fld id="{D6E2ACB8-2D19-4FCE-80FD-A7A894208944}" type="slidenum">
              <a:rPr lang="en-US" smtClean="0"/>
              <a:t>‹#›</a:t>
            </a:fld>
            <a:endParaRPr lang="en-US" dirty="0"/>
          </a:p>
        </p:txBody>
      </p:sp>
    </p:spTree>
    <p:extLst>
      <p:ext uri="{BB962C8B-B14F-4D97-AF65-F5344CB8AC3E}">
        <p14:creationId xmlns:p14="http://schemas.microsoft.com/office/powerpoint/2010/main" val="4292121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DE3DA-A62A-47D5-8955-37ED62BAF1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7B9105-C0F9-4B2D-8240-3730152F24C9}"/>
              </a:ext>
            </a:extLst>
          </p:cNvPr>
          <p:cNvSpPr>
            <a:spLocks noGrp="1"/>
          </p:cNvSpPr>
          <p:nvPr>
            <p:ph type="dt" sz="half" idx="10"/>
          </p:nvPr>
        </p:nvSpPr>
        <p:spPr/>
        <p:txBody>
          <a:bodyPr/>
          <a:lstStyle/>
          <a:p>
            <a:fld id="{16165720-B799-40FB-A8E4-9ADA94864117}" type="datetimeFigureOut">
              <a:rPr lang="en-US" smtClean="0"/>
              <a:t>4/28/2022</a:t>
            </a:fld>
            <a:endParaRPr lang="en-US" dirty="0"/>
          </a:p>
        </p:txBody>
      </p:sp>
      <p:sp>
        <p:nvSpPr>
          <p:cNvPr id="4" name="Footer Placeholder 3">
            <a:extLst>
              <a:ext uri="{FF2B5EF4-FFF2-40B4-BE49-F238E27FC236}">
                <a16:creationId xmlns:a16="http://schemas.microsoft.com/office/drawing/2014/main" id="{5F45766A-30E0-4107-B905-BFE20982D0A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DCA11CD-7538-41AC-B4D3-B4092F9BB65E}"/>
              </a:ext>
            </a:extLst>
          </p:cNvPr>
          <p:cNvSpPr>
            <a:spLocks noGrp="1"/>
          </p:cNvSpPr>
          <p:nvPr>
            <p:ph type="sldNum" sz="quarter" idx="12"/>
          </p:nvPr>
        </p:nvSpPr>
        <p:spPr/>
        <p:txBody>
          <a:bodyPr/>
          <a:lstStyle/>
          <a:p>
            <a:fld id="{DD3FF3CA-3205-475C-AB50-37670495A329}" type="slidenum">
              <a:rPr lang="en-US" smtClean="0"/>
              <a:t>‹#›</a:t>
            </a:fld>
            <a:endParaRPr lang="en-US" dirty="0"/>
          </a:p>
        </p:txBody>
      </p:sp>
    </p:spTree>
    <p:extLst>
      <p:ext uri="{BB962C8B-B14F-4D97-AF65-F5344CB8AC3E}">
        <p14:creationId xmlns:p14="http://schemas.microsoft.com/office/powerpoint/2010/main" val="3044034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54D4D-B6BE-403D-A65B-355AD930444D}"/>
              </a:ext>
            </a:extLst>
          </p:cNvPr>
          <p:cNvSpPr>
            <a:spLocks noGrp="1"/>
          </p:cNvSpPr>
          <p:nvPr>
            <p:ph type="dt" sz="half" idx="10"/>
          </p:nvPr>
        </p:nvSpPr>
        <p:spPr/>
        <p:txBody>
          <a:bodyPr/>
          <a:lstStyle/>
          <a:p>
            <a:fld id="{16165720-B799-40FB-A8E4-9ADA94864117}" type="datetimeFigureOut">
              <a:rPr lang="en-US" smtClean="0"/>
              <a:t>4/28/2022</a:t>
            </a:fld>
            <a:endParaRPr lang="en-US" dirty="0"/>
          </a:p>
        </p:txBody>
      </p:sp>
      <p:sp>
        <p:nvSpPr>
          <p:cNvPr id="3" name="Footer Placeholder 2">
            <a:extLst>
              <a:ext uri="{FF2B5EF4-FFF2-40B4-BE49-F238E27FC236}">
                <a16:creationId xmlns:a16="http://schemas.microsoft.com/office/drawing/2014/main" id="{56CBB310-11D6-4B77-A787-99158504DFB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441EA46-3DC9-41F2-AAB0-2F596CA24604}"/>
              </a:ext>
            </a:extLst>
          </p:cNvPr>
          <p:cNvSpPr>
            <a:spLocks noGrp="1"/>
          </p:cNvSpPr>
          <p:nvPr>
            <p:ph type="sldNum" sz="quarter" idx="12"/>
          </p:nvPr>
        </p:nvSpPr>
        <p:spPr/>
        <p:txBody>
          <a:bodyPr/>
          <a:lstStyle/>
          <a:p>
            <a:fld id="{DD3FF3CA-3205-475C-AB50-37670495A329}" type="slidenum">
              <a:rPr lang="en-US" smtClean="0"/>
              <a:t>‹#›</a:t>
            </a:fld>
            <a:endParaRPr lang="en-US" dirty="0"/>
          </a:p>
        </p:txBody>
      </p:sp>
    </p:spTree>
    <p:extLst>
      <p:ext uri="{BB962C8B-B14F-4D97-AF65-F5344CB8AC3E}">
        <p14:creationId xmlns:p14="http://schemas.microsoft.com/office/powerpoint/2010/main" val="3134818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E217E-107E-4DBE-9EB6-67D2A18F10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10BC02-E7F5-4251-A715-E4378E4C2E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60E44D-31A6-4D82-BE75-6859007E48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EAE5E5-C44A-4E15-AC6C-BBDB91FA34B4}"/>
              </a:ext>
            </a:extLst>
          </p:cNvPr>
          <p:cNvSpPr>
            <a:spLocks noGrp="1"/>
          </p:cNvSpPr>
          <p:nvPr>
            <p:ph type="dt" sz="half" idx="10"/>
          </p:nvPr>
        </p:nvSpPr>
        <p:spPr/>
        <p:txBody>
          <a:bodyPr/>
          <a:lstStyle/>
          <a:p>
            <a:fld id="{16165720-B799-40FB-A8E4-9ADA94864117}" type="datetimeFigureOut">
              <a:rPr lang="en-US" smtClean="0"/>
              <a:t>4/28/2022</a:t>
            </a:fld>
            <a:endParaRPr lang="en-US" dirty="0"/>
          </a:p>
        </p:txBody>
      </p:sp>
      <p:sp>
        <p:nvSpPr>
          <p:cNvPr id="6" name="Footer Placeholder 5">
            <a:extLst>
              <a:ext uri="{FF2B5EF4-FFF2-40B4-BE49-F238E27FC236}">
                <a16:creationId xmlns:a16="http://schemas.microsoft.com/office/drawing/2014/main" id="{73BF9E68-21D9-4865-85ED-F50511334BE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53F5A8E-41FD-4623-A71B-B9AEC1AA5B20}"/>
              </a:ext>
            </a:extLst>
          </p:cNvPr>
          <p:cNvSpPr>
            <a:spLocks noGrp="1"/>
          </p:cNvSpPr>
          <p:nvPr>
            <p:ph type="sldNum" sz="quarter" idx="12"/>
          </p:nvPr>
        </p:nvSpPr>
        <p:spPr/>
        <p:txBody>
          <a:bodyPr/>
          <a:lstStyle/>
          <a:p>
            <a:fld id="{DD3FF3CA-3205-475C-AB50-37670495A329}" type="slidenum">
              <a:rPr lang="en-US" smtClean="0"/>
              <a:t>‹#›</a:t>
            </a:fld>
            <a:endParaRPr lang="en-US" dirty="0"/>
          </a:p>
        </p:txBody>
      </p:sp>
    </p:spTree>
    <p:extLst>
      <p:ext uri="{BB962C8B-B14F-4D97-AF65-F5344CB8AC3E}">
        <p14:creationId xmlns:p14="http://schemas.microsoft.com/office/powerpoint/2010/main" val="156186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F86F5-EC69-4F0D-BD21-3E5B582644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160C90-AF15-4C93-A906-42412DB7DD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E211C44-C521-41CC-AFE2-AAF82F8F9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151CB2-5B9E-4573-8489-493DA29C15FC}"/>
              </a:ext>
            </a:extLst>
          </p:cNvPr>
          <p:cNvSpPr>
            <a:spLocks noGrp="1"/>
          </p:cNvSpPr>
          <p:nvPr>
            <p:ph type="dt" sz="half" idx="10"/>
          </p:nvPr>
        </p:nvSpPr>
        <p:spPr/>
        <p:txBody>
          <a:bodyPr/>
          <a:lstStyle/>
          <a:p>
            <a:fld id="{16165720-B799-40FB-A8E4-9ADA94864117}" type="datetimeFigureOut">
              <a:rPr lang="en-US" smtClean="0"/>
              <a:t>4/28/2022</a:t>
            </a:fld>
            <a:endParaRPr lang="en-US" dirty="0"/>
          </a:p>
        </p:txBody>
      </p:sp>
      <p:sp>
        <p:nvSpPr>
          <p:cNvPr id="6" name="Footer Placeholder 5">
            <a:extLst>
              <a:ext uri="{FF2B5EF4-FFF2-40B4-BE49-F238E27FC236}">
                <a16:creationId xmlns:a16="http://schemas.microsoft.com/office/drawing/2014/main" id="{8F2A9427-F52E-4F7E-B050-681C547F01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BB21A87-6F4A-4C80-B4B3-DA0B1FF819F9}"/>
              </a:ext>
            </a:extLst>
          </p:cNvPr>
          <p:cNvSpPr>
            <a:spLocks noGrp="1"/>
          </p:cNvSpPr>
          <p:nvPr>
            <p:ph type="sldNum" sz="quarter" idx="12"/>
          </p:nvPr>
        </p:nvSpPr>
        <p:spPr/>
        <p:txBody>
          <a:bodyPr/>
          <a:lstStyle/>
          <a:p>
            <a:fld id="{DD3FF3CA-3205-475C-AB50-37670495A329}" type="slidenum">
              <a:rPr lang="en-US" smtClean="0"/>
              <a:t>‹#›</a:t>
            </a:fld>
            <a:endParaRPr lang="en-US" dirty="0"/>
          </a:p>
        </p:txBody>
      </p:sp>
    </p:spTree>
    <p:extLst>
      <p:ext uri="{BB962C8B-B14F-4D97-AF65-F5344CB8AC3E}">
        <p14:creationId xmlns:p14="http://schemas.microsoft.com/office/powerpoint/2010/main" val="3485545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B1536-0ABD-41D0-A819-1863FB70EF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C8E7FE-7BBB-4F6D-A4CA-D8779E1AA5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7E26B6-01D1-47FA-BCBE-21E538678FA0}"/>
              </a:ext>
            </a:extLst>
          </p:cNvPr>
          <p:cNvSpPr>
            <a:spLocks noGrp="1"/>
          </p:cNvSpPr>
          <p:nvPr>
            <p:ph type="dt" sz="half" idx="10"/>
          </p:nvPr>
        </p:nvSpPr>
        <p:spPr/>
        <p:txBody>
          <a:bodyPr/>
          <a:lstStyle/>
          <a:p>
            <a:fld id="{16165720-B799-40FB-A8E4-9ADA94864117}" type="datetimeFigureOut">
              <a:rPr lang="en-US" smtClean="0"/>
              <a:t>4/28/2022</a:t>
            </a:fld>
            <a:endParaRPr lang="en-US" dirty="0"/>
          </a:p>
        </p:txBody>
      </p:sp>
      <p:sp>
        <p:nvSpPr>
          <p:cNvPr id="5" name="Footer Placeholder 4">
            <a:extLst>
              <a:ext uri="{FF2B5EF4-FFF2-40B4-BE49-F238E27FC236}">
                <a16:creationId xmlns:a16="http://schemas.microsoft.com/office/drawing/2014/main" id="{B4F00792-EFD4-4CB3-910A-45671C71A75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6EA418-90B2-4BD8-9C95-2EBD33B70218}"/>
              </a:ext>
            </a:extLst>
          </p:cNvPr>
          <p:cNvSpPr>
            <a:spLocks noGrp="1"/>
          </p:cNvSpPr>
          <p:nvPr>
            <p:ph type="sldNum" sz="quarter" idx="12"/>
          </p:nvPr>
        </p:nvSpPr>
        <p:spPr/>
        <p:txBody>
          <a:bodyPr/>
          <a:lstStyle/>
          <a:p>
            <a:fld id="{DD3FF3CA-3205-475C-AB50-37670495A329}" type="slidenum">
              <a:rPr lang="en-US" smtClean="0"/>
              <a:t>‹#›</a:t>
            </a:fld>
            <a:endParaRPr lang="en-US" dirty="0"/>
          </a:p>
        </p:txBody>
      </p:sp>
    </p:spTree>
    <p:extLst>
      <p:ext uri="{BB962C8B-B14F-4D97-AF65-F5344CB8AC3E}">
        <p14:creationId xmlns:p14="http://schemas.microsoft.com/office/powerpoint/2010/main" val="1990674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B60276-2AE6-42A1-8E0C-A2D5F8B51B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5DD8BE-710D-479F-864D-99BF47A9D5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D54F7-FDD6-4119-B97E-84CCA79DADCC}"/>
              </a:ext>
            </a:extLst>
          </p:cNvPr>
          <p:cNvSpPr>
            <a:spLocks noGrp="1"/>
          </p:cNvSpPr>
          <p:nvPr>
            <p:ph type="dt" sz="half" idx="10"/>
          </p:nvPr>
        </p:nvSpPr>
        <p:spPr/>
        <p:txBody>
          <a:bodyPr/>
          <a:lstStyle/>
          <a:p>
            <a:fld id="{16165720-B799-40FB-A8E4-9ADA94864117}" type="datetimeFigureOut">
              <a:rPr lang="en-US" smtClean="0"/>
              <a:t>4/28/2022</a:t>
            </a:fld>
            <a:endParaRPr lang="en-US" dirty="0"/>
          </a:p>
        </p:txBody>
      </p:sp>
      <p:sp>
        <p:nvSpPr>
          <p:cNvPr id="5" name="Footer Placeholder 4">
            <a:extLst>
              <a:ext uri="{FF2B5EF4-FFF2-40B4-BE49-F238E27FC236}">
                <a16:creationId xmlns:a16="http://schemas.microsoft.com/office/drawing/2014/main" id="{F9AC7F4B-BC10-40EE-A371-A8E59D07E6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82D4D7-C9FC-4DB9-B1BB-DE1214CE1097}"/>
              </a:ext>
            </a:extLst>
          </p:cNvPr>
          <p:cNvSpPr>
            <a:spLocks noGrp="1"/>
          </p:cNvSpPr>
          <p:nvPr>
            <p:ph type="sldNum" sz="quarter" idx="12"/>
          </p:nvPr>
        </p:nvSpPr>
        <p:spPr/>
        <p:txBody>
          <a:bodyPr/>
          <a:lstStyle/>
          <a:p>
            <a:fld id="{DD3FF3CA-3205-475C-AB50-37670495A329}" type="slidenum">
              <a:rPr lang="en-US" smtClean="0"/>
              <a:t>‹#›</a:t>
            </a:fld>
            <a:endParaRPr lang="en-US" dirty="0"/>
          </a:p>
        </p:txBody>
      </p:sp>
    </p:spTree>
    <p:extLst>
      <p:ext uri="{BB962C8B-B14F-4D97-AF65-F5344CB8AC3E}">
        <p14:creationId xmlns:p14="http://schemas.microsoft.com/office/powerpoint/2010/main" val="559956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DAEEE-7162-4E6D-B063-A30BCFEDD6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B1F922-92BD-4E79-8D52-B2DED165F1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6D694A-CE70-4EC1-8C47-6962116609FE}"/>
              </a:ext>
            </a:extLst>
          </p:cNvPr>
          <p:cNvSpPr>
            <a:spLocks noGrp="1"/>
          </p:cNvSpPr>
          <p:nvPr>
            <p:ph type="dt" sz="half" idx="10"/>
          </p:nvPr>
        </p:nvSpPr>
        <p:spPr/>
        <p:txBody>
          <a:bodyPr/>
          <a:lstStyle/>
          <a:p>
            <a:fld id="{16165720-B799-40FB-A8E4-9ADA94864117}" type="datetimeFigureOut">
              <a:rPr lang="en-US" smtClean="0"/>
              <a:t>4/28/2022</a:t>
            </a:fld>
            <a:endParaRPr lang="en-US" dirty="0"/>
          </a:p>
        </p:txBody>
      </p:sp>
      <p:sp>
        <p:nvSpPr>
          <p:cNvPr id="5" name="Footer Placeholder 4">
            <a:extLst>
              <a:ext uri="{FF2B5EF4-FFF2-40B4-BE49-F238E27FC236}">
                <a16:creationId xmlns:a16="http://schemas.microsoft.com/office/drawing/2014/main" id="{FAE9812E-E59E-499C-AFB4-4FCD99C321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90971C-5194-4BAF-83BC-130441013DF5}"/>
              </a:ext>
            </a:extLst>
          </p:cNvPr>
          <p:cNvSpPr>
            <a:spLocks noGrp="1"/>
          </p:cNvSpPr>
          <p:nvPr>
            <p:ph type="sldNum" sz="quarter" idx="12"/>
          </p:nvPr>
        </p:nvSpPr>
        <p:spPr/>
        <p:txBody>
          <a:bodyPr/>
          <a:lstStyle/>
          <a:p>
            <a:fld id="{DD3FF3CA-3205-475C-AB50-37670495A329}" type="slidenum">
              <a:rPr lang="en-US" smtClean="0"/>
              <a:t>‹#›</a:t>
            </a:fld>
            <a:endParaRPr lang="en-US" dirty="0"/>
          </a:p>
        </p:txBody>
      </p:sp>
    </p:spTree>
    <p:extLst>
      <p:ext uri="{BB962C8B-B14F-4D97-AF65-F5344CB8AC3E}">
        <p14:creationId xmlns:p14="http://schemas.microsoft.com/office/powerpoint/2010/main" val="246125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0048E-D943-4EAE-8D62-303EA244CB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8F3226-E247-498C-8B8C-C595E5C865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95D16-9040-4005-A239-1E98E1439F0A}"/>
              </a:ext>
            </a:extLst>
          </p:cNvPr>
          <p:cNvSpPr>
            <a:spLocks noGrp="1"/>
          </p:cNvSpPr>
          <p:nvPr>
            <p:ph type="dt" sz="half" idx="10"/>
          </p:nvPr>
        </p:nvSpPr>
        <p:spPr/>
        <p:txBody>
          <a:bodyPr/>
          <a:lstStyle/>
          <a:p>
            <a:fld id="{16165720-B799-40FB-A8E4-9ADA94864117}" type="datetimeFigureOut">
              <a:rPr lang="en-US" smtClean="0"/>
              <a:t>4/28/2022</a:t>
            </a:fld>
            <a:endParaRPr lang="en-US" dirty="0"/>
          </a:p>
        </p:txBody>
      </p:sp>
      <p:sp>
        <p:nvSpPr>
          <p:cNvPr id="5" name="Footer Placeholder 4">
            <a:extLst>
              <a:ext uri="{FF2B5EF4-FFF2-40B4-BE49-F238E27FC236}">
                <a16:creationId xmlns:a16="http://schemas.microsoft.com/office/drawing/2014/main" id="{5863326B-0016-4FAC-9B23-6B15B6602C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F5995B-E4FA-40D1-BD1E-3AE3B7EE6C93}"/>
              </a:ext>
            </a:extLst>
          </p:cNvPr>
          <p:cNvSpPr>
            <a:spLocks noGrp="1"/>
          </p:cNvSpPr>
          <p:nvPr>
            <p:ph type="sldNum" sz="quarter" idx="12"/>
          </p:nvPr>
        </p:nvSpPr>
        <p:spPr/>
        <p:txBody>
          <a:bodyPr/>
          <a:lstStyle/>
          <a:p>
            <a:fld id="{DD3FF3CA-3205-475C-AB50-37670495A329}" type="slidenum">
              <a:rPr lang="en-US" smtClean="0"/>
              <a:t>‹#›</a:t>
            </a:fld>
            <a:endParaRPr lang="en-US" dirty="0"/>
          </a:p>
        </p:txBody>
      </p:sp>
    </p:spTree>
    <p:extLst>
      <p:ext uri="{BB962C8B-B14F-4D97-AF65-F5344CB8AC3E}">
        <p14:creationId xmlns:p14="http://schemas.microsoft.com/office/powerpoint/2010/main" val="4294393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44B8F-EC67-488C-8F28-C75BDE3AE63E}"/>
              </a:ext>
            </a:extLst>
          </p:cNvPr>
          <p:cNvSpPr>
            <a:spLocks noGrp="1"/>
          </p:cNvSpPr>
          <p:nvPr>
            <p:ph type="title"/>
          </p:nvPr>
        </p:nvSpPr>
        <p:spPr>
          <a:xfrm>
            <a:off x="1613646" y="365125"/>
            <a:ext cx="8975913" cy="1226525"/>
          </a:xfrm>
        </p:spPr>
        <p:txBody>
          <a:bodyPr>
            <a:normAutofit/>
          </a:bodyPr>
          <a:lstStyle>
            <a:lvl1pPr algn="ct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D80E3382-0AFA-4C8A-8E17-4508D948BB67}"/>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114A914-5B2A-4B7A-BB99-EA3805E3724B}"/>
              </a:ext>
            </a:extLst>
          </p:cNvPr>
          <p:cNvSpPr>
            <a:spLocks noGrp="1"/>
          </p:cNvSpPr>
          <p:nvPr>
            <p:ph type="dt" sz="half" idx="10"/>
          </p:nvPr>
        </p:nvSpPr>
        <p:spPr/>
        <p:txBody>
          <a:bodyPr/>
          <a:lstStyle>
            <a:lvl1pPr>
              <a:defRPr/>
            </a:lvl1pPr>
          </a:lstStyle>
          <a:p>
            <a:r>
              <a:rPr lang="en-US" dirty="0"/>
              <a:t>4/28/2022</a:t>
            </a:r>
          </a:p>
        </p:txBody>
      </p:sp>
      <p:sp>
        <p:nvSpPr>
          <p:cNvPr id="5" name="Footer Placeholder 4">
            <a:extLst>
              <a:ext uri="{FF2B5EF4-FFF2-40B4-BE49-F238E27FC236}">
                <a16:creationId xmlns:a16="http://schemas.microsoft.com/office/drawing/2014/main" id="{90915295-7542-4AD9-81A5-948F6E7458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387C77-8B51-4F14-93F2-F73C0DF48C95}"/>
              </a:ext>
            </a:extLst>
          </p:cNvPr>
          <p:cNvSpPr>
            <a:spLocks noGrp="1"/>
          </p:cNvSpPr>
          <p:nvPr>
            <p:ph type="sldNum" sz="quarter" idx="12"/>
          </p:nvPr>
        </p:nvSpPr>
        <p:spPr/>
        <p:txBody>
          <a:bodyPr/>
          <a:lstStyle/>
          <a:p>
            <a:fld id="{D6E2ACB8-2D19-4FCE-80FD-A7A894208944}" type="slidenum">
              <a:rPr lang="en-US" smtClean="0"/>
              <a:t>‹#›</a:t>
            </a:fld>
            <a:endParaRPr lang="en-US" dirty="0"/>
          </a:p>
        </p:txBody>
      </p:sp>
      <p:pic>
        <p:nvPicPr>
          <p:cNvPr id="7" name="Picture 6">
            <a:extLst>
              <a:ext uri="{FF2B5EF4-FFF2-40B4-BE49-F238E27FC236}">
                <a16:creationId xmlns:a16="http://schemas.microsoft.com/office/drawing/2014/main" id="{085BDE1E-046C-489C-8CE9-532A975E70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0237" y="252413"/>
            <a:ext cx="1393634" cy="1371600"/>
          </a:xfrm>
          <a:prstGeom prst="rect">
            <a:avLst/>
          </a:prstGeom>
          <a:noFill/>
        </p:spPr>
      </p:pic>
      <p:pic>
        <p:nvPicPr>
          <p:cNvPr id="8" name="Picture 7">
            <a:extLst>
              <a:ext uri="{FF2B5EF4-FFF2-40B4-BE49-F238E27FC236}">
                <a16:creationId xmlns:a16="http://schemas.microsoft.com/office/drawing/2014/main" id="{93C06D7B-F52F-4D49-8440-F61AFB2B1E17}"/>
              </a:ext>
            </a:extLst>
          </p:cNvPr>
          <p:cNvPicPr>
            <a:picLocks noChangeAspect="1"/>
          </p:cNvPicPr>
          <p:nvPr userDrawn="1"/>
        </p:nvPicPr>
        <p:blipFill>
          <a:blip r:embed="rId3"/>
          <a:stretch>
            <a:fillRect/>
          </a:stretch>
        </p:blipFill>
        <p:spPr>
          <a:xfrm>
            <a:off x="10669781" y="252413"/>
            <a:ext cx="1368038" cy="1371600"/>
          </a:xfrm>
          <a:prstGeom prst="rect">
            <a:avLst/>
          </a:prstGeom>
        </p:spPr>
      </p:pic>
      <p:cxnSp>
        <p:nvCxnSpPr>
          <p:cNvPr id="10" name="Straight Connector 9">
            <a:extLst>
              <a:ext uri="{FF2B5EF4-FFF2-40B4-BE49-F238E27FC236}">
                <a16:creationId xmlns:a16="http://schemas.microsoft.com/office/drawing/2014/main" id="{471F683B-AB13-4714-9CF6-58CFD63D6EEE}"/>
              </a:ext>
            </a:extLst>
          </p:cNvPr>
          <p:cNvCxnSpPr>
            <a:cxnSpLocks/>
          </p:cNvCxnSpPr>
          <p:nvPr userDrawn="1"/>
        </p:nvCxnSpPr>
        <p:spPr>
          <a:xfrm>
            <a:off x="0" y="1702802"/>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067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1DFAB-5121-421E-82C9-FF93AF639E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C16E45-702D-4CA9-9855-F685BD6450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9A1345-E86B-42D7-9E83-76760027B311}"/>
              </a:ext>
            </a:extLst>
          </p:cNvPr>
          <p:cNvSpPr>
            <a:spLocks noGrp="1"/>
          </p:cNvSpPr>
          <p:nvPr>
            <p:ph type="dt" sz="half" idx="10"/>
          </p:nvPr>
        </p:nvSpPr>
        <p:spPr/>
        <p:txBody>
          <a:bodyPr/>
          <a:lstStyle/>
          <a:p>
            <a:fld id="{16165720-B799-40FB-A8E4-9ADA94864117}" type="datetimeFigureOut">
              <a:rPr lang="en-US" smtClean="0"/>
              <a:t>4/28/2022</a:t>
            </a:fld>
            <a:endParaRPr lang="en-US" dirty="0"/>
          </a:p>
        </p:txBody>
      </p:sp>
      <p:sp>
        <p:nvSpPr>
          <p:cNvPr id="5" name="Footer Placeholder 4">
            <a:extLst>
              <a:ext uri="{FF2B5EF4-FFF2-40B4-BE49-F238E27FC236}">
                <a16:creationId xmlns:a16="http://schemas.microsoft.com/office/drawing/2014/main" id="{58994F51-2D61-476E-8E28-7B117334A2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5E980C-DB6E-425D-89B9-8D38D4142084}"/>
              </a:ext>
            </a:extLst>
          </p:cNvPr>
          <p:cNvSpPr>
            <a:spLocks noGrp="1"/>
          </p:cNvSpPr>
          <p:nvPr>
            <p:ph type="sldNum" sz="quarter" idx="12"/>
          </p:nvPr>
        </p:nvSpPr>
        <p:spPr/>
        <p:txBody>
          <a:bodyPr/>
          <a:lstStyle/>
          <a:p>
            <a:fld id="{DD3FF3CA-3205-475C-AB50-37670495A329}" type="slidenum">
              <a:rPr lang="en-US" smtClean="0"/>
              <a:t>‹#›</a:t>
            </a:fld>
            <a:endParaRPr lang="en-US" dirty="0"/>
          </a:p>
        </p:txBody>
      </p:sp>
    </p:spTree>
    <p:extLst>
      <p:ext uri="{BB962C8B-B14F-4D97-AF65-F5344CB8AC3E}">
        <p14:creationId xmlns:p14="http://schemas.microsoft.com/office/powerpoint/2010/main" val="536942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670F-4EB8-4D3C-ACA2-E04BF3D2F2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CFE838-9242-4E11-BDE0-83DA3C1ACF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70CE07-DDA3-4DB7-B959-385CDFCF9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C0B4B3-8246-4502-99F4-5F7C07F96A19}"/>
              </a:ext>
            </a:extLst>
          </p:cNvPr>
          <p:cNvSpPr>
            <a:spLocks noGrp="1"/>
          </p:cNvSpPr>
          <p:nvPr>
            <p:ph type="dt" sz="half" idx="10"/>
          </p:nvPr>
        </p:nvSpPr>
        <p:spPr/>
        <p:txBody>
          <a:bodyPr/>
          <a:lstStyle/>
          <a:p>
            <a:fld id="{16165720-B799-40FB-A8E4-9ADA94864117}" type="datetimeFigureOut">
              <a:rPr lang="en-US" smtClean="0"/>
              <a:t>4/28/2022</a:t>
            </a:fld>
            <a:endParaRPr lang="en-US" dirty="0"/>
          </a:p>
        </p:txBody>
      </p:sp>
      <p:sp>
        <p:nvSpPr>
          <p:cNvPr id="6" name="Footer Placeholder 5">
            <a:extLst>
              <a:ext uri="{FF2B5EF4-FFF2-40B4-BE49-F238E27FC236}">
                <a16:creationId xmlns:a16="http://schemas.microsoft.com/office/drawing/2014/main" id="{05CA9CFB-6416-4D55-AC97-1DDF483559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4C272C0-C3E8-459E-AC3E-797E853A3920}"/>
              </a:ext>
            </a:extLst>
          </p:cNvPr>
          <p:cNvSpPr>
            <a:spLocks noGrp="1"/>
          </p:cNvSpPr>
          <p:nvPr>
            <p:ph type="sldNum" sz="quarter" idx="12"/>
          </p:nvPr>
        </p:nvSpPr>
        <p:spPr/>
        <p:txBody>
          <a:bodyPr/>
          <a:lstStyle/>
          <a:p>
            <a:fld id="{DD3FF3CA-3205-475C-AB50-37670495A329}" type="slidenum">
              <a:rPr lang="en-US" smtClean="0"/>
              <a:t>‹#›</a:t>
            </a:fld>
            <a:endParaRPr lang="en-US" dirty="0"/>
          </a:p>
        </p:txBody>
      </p:sp>
    </p:spTree>
    <p:extLst>
      <p:ext uri="{BB962C8B-B14F-4D97-AF65-F5344CB8AC3E}">
        <p14:creationId xmlns:p14="http://schemas.microsoft.com/office/powerpoint/2010/main" val="1000012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B8E8B-E9E3-40B0-9389-941340B7D4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448C89-46CB-40B5-A4F2-C6AD8D2B2C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9B90E6-410C-4AE6-896B-6B99EA85DA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695982-7682-4026-B6A6-BCA6438B5E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A0C999-70D7-4898-B232-358171C9D6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48DD54-D411-47F0-A21D-ABFC94B256CB}"/>
              </a:ext>
            </a:extLst>
          </p:cNvPr>
          <p:cNvSpPr>
            <a:spLocks noGrp="1"/>
          </p:cNvSpPr>
          <p:nvPr>
            <p:ph type="dt" sz="half" idx="10"/>
          </p:nvPr>
        </p:nvSpPr>
        <p:spPr/>
        <p:txBody>
          <a:bodyPr/>
          <a:lstStyle/>
          <a:p>
            <a:fld id="{16165720-B799-40FB-A8E4-9ADA94864117}" type="datetimeFigureOut">
              <a:rPr lang="en-US" smtClean="0"/>
              <a:t>4/28/2022</a:t>
            </a:fld>
            <a:endParaRPr lang="en-US" dirty="0"/>
          </a:p>
        </p:txBody>
      </p:sp>
      <p:sp>
        <p:nvSpPr>
          <p:cNvPr id="8" name="Footer Placeholder 7">
            <a:extLst>
              <a:ext uri="{FF2B5EF4-FFF2-40B4-BE49-F238E27FC236}">
                <a16:creationId xmlns:a16="http://schemas.microsoft.com/office/drawing/2014/main" id="{5FB37117-6C2D-42CB-83CD-3BF23295338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C374A81-6434-4507-ADF8-8734BAE6CDA0}"/>
              </a:ext>
            </a:extLst>
          </p:cNvPr>
          <p:cNvSpPr>
            <a:spLocks noGrp="1"/>
          </p:cNvSpPr>
          <p:nvPr>
            <p:ph type="sldNum" sz="quarter" idx="12"/>
          </p:nvPr>
        </p:nvSpPr>
        <p:spPr/>
        <p:txBody>
          <a:bodyPr/>
          <a:lstStyle/>
          <a:p>
            <a:fld id="{DD3FF3CA-3205-475C-AB50-37670495A329}" type="slidenum">
              <a:rPr lang="en-US" smtClean="0"/>
              <a:t>‹#›</a:t>
            </a:fld>
            <a:endParaRPr lang="en-US" dirty="0"/>
          </a:p>
        </p:txBody>
      </p:sp>
    </p:spTree>
    <p:extLst>
      <p:ext uri="{BB962C8B-B14F-4D97-AF65-F5344CB8AC3E}">
        <p14:creationId xmlns:p14="http://schemas.microsoft.com/office/powerpoint/2010/main" val="414609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D58B35A-FF30-424A-A04D-3B1A685EBACA}"/>
              </a:ext>
            </a:extLst>
          </p:cNvPr>
          <p:cNvSpPr>
            <a:spLocks noGrp="1"/>
          </p:cNvSpPr>
          <p:nvPr>
            <p:ph type="dt" sz="half" idx="10"/>
          </p:nvPr>
        </p:nvSpPr>
        <p:spPr/>
        <p:txBody>
          <a:bodyPr/>
          <a:lstStyle>
            <a:lvl1pPr>
              <a:defRPr/>
            </a:lvl1pPr>
          </a:lstStyle>
          <a:p>
            <a:r>
              <a:rPr lang="en-US" dirty="0"/>
              <a:t>4/28/2022</a:t>
            </a:r>
          </a:p>
        </p:txBody>
      </p:sp>
      <p:sp>
        <p:nvSpPr>
          <p:cNvPr id="4" name="Footer Placeholder 3">
            <a:extLst>
              <a:ext uri="{FF2B5EF4-FFF2-40B4-BE49-F238E27FC236}">
                <a16:creationId xmlns:a16="http://schemas.microsoft.com/office/drawing/2014/main" id="{A850A909-DC74-4BC6-A7C7-1FB0DE862B8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6E24FF-4764-41D3-B3C5-DA52FCD07A0C}"/>
              </a:ext>
            </a:extLst>
          </p:cNvPr>
          <p:cNvSpPr>
            <a:spLocks noGrp="1"/>
          </p:cNvSpPr>
          <p:nvPr>
            <p:ph type="sldNum" sz="quarter" idx="12"/>
          </p:nvPr>
        </p:nvSpPr>
        <p:spPr/>
        <p:txBody>
          <a:bodyPr/>
          <a:lstStyle/>
          <a:p>
            <a:fld id="{D6E2ACB8-2D19-4FCE-80FD-A7A894208944}" type="slidenum">
              <a:rPr lang="en-US" smtClean="0"/>
              <a:t>‹#›</a:t>
            </a:fld>
            <a:endParaRPr lang="en-US" dirty="0"/>
          </a:p>
        </p:txBody>
      </p:sp>
      <p:pic>
        <p:nvPicPr>
          <p:cNvPr id="6" name="Picture 5">
            <a:extLst>
              <a:ext uri="{FF2B5EF4-FFF2-40B4-BE49-F238E27FC236}">
                <a16:creationId xmlns:a16="http://schemas.microsoft.com/office/drawing/2014/main" id="{2AC85AFE-A844-4B56-8C60-E93E842DD2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0237" y="252413"/>
            <a:ext cx="1393634" cy="1371600"/>
          </a:xfrm>
          <a:prstGeom prst="rect">
            <a:avLst/>
          </a:prstGeom>
          <a:noFill/>
        </p:spPr>
      </p:pic>
      <p:pic>
        <p:nvPicPr>
          <p:cNvPr id="7" name="Picture 6">
            <a:extLst>
              <a:ext uri="{FF2B5EF4-FFF2-40B4-BE49-F238E27FC236}">
                <a16:creationId xmlns:a16="http://schemas.microsoft.com/office/drawing/2014/main" id="{C975FE2D-C06E-4B08-829A-0C66C27D212E}"/>
              </a:ext>
            </a:extLst>
          </p:cNvPr>
          <p:cNvPicPr>
            <a:picLocks noChangeAspect="1"/>
          </p:cNvPicPr>
          <p:nvPr userDrawn="1"/>
        </p:nvPicPr>
        <p:blipFill>
          <a:blip r:embed="rId3"/>
          <a:stretch>
            <a:fillRect/>
          </a:stretch>
        </p:blipFill>
        <p:spPr>
          <a:xfrm>
            <a:off x="10669781" y="252413"/>
            <a:ext cx="1368038" cy="1371600"/>
          </a:xfrm>
          <a:prstGeom prst="rect">
            <a:avLst/>
          </a:prstGeom>
        </p:spPr>
      </p:pic>
      <p:cxnSp>
        <p:nvCxnSpPr>
          <p:cNvPr id="8" name="Straight Connector 7">
            <a:extLst>
              <a:ext uri="{FF2B5EF4-FFF2-40B4-BE49-F238E27FC236}">
                <a16:creationId xmlns:a16="http://schemas.microsoft.com/office/drawing/2014/main" id="{C5921DFA-7935-4BF9-8C0A-7988E5D414C9}"/>
              </a:ext>
            </a:extLst>
          </p:cNvPr>
          <p:cNvCxnSpPr>
            <a:cxnSpLocks/>
          </p:cNvCxnSpPr>
          <p:nvPr userDrawn="1"/>
        </p:nvCxnSpPr>
        <p:spPr>
          <a:xfrm>
            <a:off x="0" y="1702802"/>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661EA5EE-609A-49C2-8A99-60BAE2FE0C60}"/>
              </a:ext>
            </a:extLst>
          </p:cNvPr>
          <p:cNvSpPr>
            <a:spLocks noGrp="1"/>
          </p:cNvSpPr>
          <p:nvPr>
            <p:ph type="title"/>
          </p:nvPr>
        </p:nvSpPr>
        <p:spPr>
          <a:xfrm>
            <a:off x="1613646" y="365125"/>
            <a:ext cx="8975913" cy="1226525"/>
          </a:xfrm>
        </p:spPr>
        <p:txBody>
          <a:bodyPr>
            <a:normAutofit/>
          </a:bodyPr>
          <a:lstStyle>
            <a:lvl1pPr algn="ctr">
              <a:defRPr sz="3600" b="1"/>
            </a:lvl1pPr>
          </a:lstStyle>
          <a:p>
            <a:r>
              <a:rPr lang="en-US" dirty="0"/>
              <a:t>Click to edit Master title style</a:t>
            </a:r>
          </a:p>
        </p:txBody>
      </p:sp>
    </p:spTree>
    <p:extLst>
      <p:ext uri="{BB962C8B-B14F-4D97-AF65-F5344CB8AC3E}">
        <p14:creationId xmlns:p14="http://schemas.microsoft.com/office/powerpoint/2010/main" val="1411871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D58B35A-FF30-424A-A04D-3B1A685EBACA}"/>
              </a:ext>
            </a:extLst>
          </p:cNvPr>
          <p:cNvSpPr>
            <a:spLocks noGrp="1"/>
          </p:cNvSpPr>
          <p:nvPr>
            <p:ph type="dt" sz="half" idx="10"/>
          </p:nvPr>
        </p:nvSpPr>
        <p:spPr/>
        <p:txBody>
          <a:bodyPr/>
          <a:lstStyle>
            <a:lvl1pPr>
              <a:defRPr>
                <a:solidFill>
                  <a:schemeClr val="bg1">
                    <a:lumMod val="65000"/>
                  </a:schemeClr>
                </a:solidFill>
              </a:defRPr>
            </a:lvl1pPr>
          </a:lstStyle>
          <a:p>
            <a:r>
              <a:rPr lang="en-US" dirty="0"/>
              <a:t>6/17/2021</a:t>
            </a:r>
          </a:p>
        </p:txBody>
      </p:sp>
      <p:sp>
        <p:nvSpPr>
          <p:cNvPr id="4" name="Footer Placeholder 3">
            <a:extLst>
              <a:ext uri="{FF2B5EF4-FFF2-40B4-BE49-F238E27FC236}">
                <a16:creationId xmlns:a16="http://schemas.microsoft.com/office/drawing/2014/main" id="{A850A909-DC74-4BC6-A7C7-1FB0DE862B8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6E24FF-4764-41D3-B3C5-DA52FCD07A0C}"/>
              </a:ext>
            </a:extLst>
          </p:cNvPr>
          <p:cNvSpPr>
            <a:spLocks noGrp="1"/>
          </p:cNvSpPr>
          <p:nvPr>
            <p:ph type="sldNum" sz="quarter" idx="12"/>
          </p:nvPr>
        </p:nvSpPr>
        <p:spPr/>
        <p:txBody>
          <a:bodyPr/>
          <a:lstStyle/>
          <a:p>
            <a:fld id="{D6E2ACB8-2D19-4FCE-80FD-A7A894208944}" type="slidenum">
              <a:rPr lang="en-US" smtClean="0"/>
              <a:t>‹#›</a:t>
            </a:fld>
            <a:endParaRPr lang="en-US" dirty="0"/>
          </a:p>
        </p:txBody>
      </p:sp>
      <p:pic>
        <p:nvPicPr>
          <p:cNvPr id="6" name="Picture 5">
            <a:extLst>
              <a:ext uri="{FF2B5EF4-FFF2-40B4-BE49-F238E27FC236}">
                <a16:creationId xmlns:a16="http://schemas.microsoft.com/office/drawing/2014/main" id="{2AC85AFE-A844-4B56-8C60-E93E842DD2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0237" y="252413"/>
            <a:ext cx="1393634" cy="1371600"/>
          </a:xfrm>
          <a:prstGeom prst="rect">
            <a:avLst/>
          </a:prstGeom>
          <a:noFill/>
        </p:spPr>
      </p:pic>
      <p:pic>
        <p:nvPicPr>
          <p:cNvPr id="7" name="Picture 6">
            <a:extLst>
              <a:ext uri="{FF2B5EF4-FFF2-40B4-BE49-F238E27FC236}">
                <a16:creationId xmlns:a16="http://schemas.microsoft.com/office/drawing/2014/main" id="{C975FE2D-C06E-4B08-829A-0C66C27D212E}"/>
              </a:ext>
            </a:extLst>
          </p:cNvPr>
          <p:cNvPicPr>
            <a:picLocks noChangeAspect="1"/>
          </p:cNvPicPr>
          <p:nvPr userDrawn="1"/>
        </p:nvPicPr>
        <p:blipFill>
          <a:blip r:embed="rId3"/>
          <a:stretch>
            <a:fillRect/>
          </a:stretch>
        </p:blipFill>
        <p:spPr>
          <a:xfrm>
            <a:off x="10669781" y="252413"/>
            <a:ext cx="1368038" cy="1371600"/>
          </a:xfrm>
          <a:prstGeom prst="rect">
            <a:avLst/>
          </a:prstGeom>
        </p:spPr>
      </p:pic>
      <p:cxnSp>
        <p:nvCxnSpPr>
          <p:cNvPr id="8" name="Straight Connector 7">
            <a:extLst>
              <a:ext uri="{FF2B5EF4-FFF2-40B4-BE49-F238E27FC236}">
                <a16:creationId xmlns:a16="http://schemas.microsoft.com/office/drawing/2014/main" id="{C5921DFA-7935-4BF9-8C0A-7988E5D414C9}"/>
              </a:ext>
            </a:extLst>
          </p:cNvPr>
          <p:cNvCxnSpPr>
            <a:cxnSpLocks/>
          </p:cNvCxnSpPr>
          <p:nvPr userDrawn="1"/>
        </p:nvCxnSpPr>
        <p:spPr>
          <a:xfrm>
            <a:off x="0" y="1702802"/>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661EA5EE-609A-49C2-8A99-60BAE2FE0C60}"/>
              </a:ext>
            </a:extLst>
          </p:cNvPr>
          <p:cNvSpPr>
            <a:spLocks noGrp="1"/>
          </p:cNvSpPr>
          <p:nvPr>
            <p:ph type="title"/>
          </p:nvPr>
        </p:nvSpPr>
        <p:spPr>
          <a:xfrm>
            <a:off x="1613646" y="365125"/>
            <a:ext cx="8975913" cy="1226525"/>
          </a:xfrm>
        </p:spPr>
        <p:txBody>
          <a:bodyPr>
            <a:normAutofit/>
          </a:bodyPr>
          <a:lstStyle>
            <a:lvl1pPr algn="ctr">
              <a:defRPr sz="3600" b="1"/>
            </a:lvl1pPr>
          </a:lstStyle>
          <a:p>
            <a:r>
              <a:rPr lang="en-US" dirty="0"/>
              <a:t>Click to edit Master title style</a:t>
            </a:r>
          </a:p>
        </p:txBody>
      </p:sp>
      <p:sp>
        <p:nvSpPr>
          <p:cNvPr id="2" name="Rectangle 1">
            <a:extLst>
              <a:ext uri="{FF2B5EF4-FFF2-40B4-BE49-F238E27FC236}">
                <a16:creationId xmlns:a16="http://schemas.microsoft.com/office/drawing/2014/main" id="{EFD4F04A-AC40-449D-B1B9-5BB028E61BBB}"/>
              </a:ext>
            </a:extLst>
          </p:cNvPr>
          <p:cNvSpPr/>
          <p:nvPr userDrawn="1"/>
        </p:nvSpPr>
        <p:spPr>
          <a:xfrm>
            <a:off x="1077219" y="2018614"/>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Primary Voice</a:t>
            </a:r>
          </a:p>
        </p:txBody>
      </p:sp>
      <p:sp>
        <p:nvSpPr>
          <p:cNvPr id="12" name="Rectangle 11">
            <a:extLst>
              <a:ext uri="{FF2B5EF4-FFF2-40B4-BE49-F238E27FC236}">
                <a16:creationId xmlns:a16="http://schemas.microsoft.com/office/drawing/2014/main" id="{81037CA2-EC73-4FA9-BA15-CFFA00DAECC4}"/>
              </a:ext>
            </a:extLst>
          </p:cNvPr>
          <p:cNvSpPr/>
          <p:nvPr userDrawn="1"/>
        </p:nvSpPr>
        <p:spPr>
          <a:xfrm>
            <a:off x="1077219" y="2746630"/>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65000"/>
                  </a:schemeClr>
                </a:solidFill>
              </a:rPr>
              <a:t>Secondary Voice</a:t>
            </a:r>
          </a:p>
        </p:txBody>
      </p:sp>
      <p:sp>
        <p:nvSpPr>
          <p:cNvPr id="13" name="TextBox 12">
            <a:extLst>
              <a:ext uri="{FF2B5EF4-FFF2-40B4-BE49-F238E27FC236}">
                <a16:creationId xmlns:a16="http://schemas.microsoft.com/office/drawing/2014/main" id="{9A98280B-5F9D-4C2B-A7B4-4D782D97CCDD}"/>
              </a:ext>
            </a:extLst>
          </p:cNvPr>
          <p:cNvSpPr txBox="1"/>
          <p:nvPr userDrawn="1"/>
        </p:nvSpPr>
        <p:spPr>
          <a:xfrm>
            <a:off x="435056" y="1667686"/>
            <a:ext cx="2925994" cy="369332"/>
          </a:xfrm>
          <a:prstGeom prst="rect">
            <a:avLst/>
          </a:prstGeom>
          <a:noFill/>
        </p:spPr>
        <p:txBody>
          <a:bodyPr wrap="none" rtlCol="0">
            <a:spAutoFit/>
          </a:bodyPr>
          <a:lstStyle/>
          <a:p>
            <a:r>
              <a:rPr lang="en-US" b="1" dirty="0"/>
              <a:t>Local Resource Management</a:t>
            </a:r>
          </a:p>
        </p:txBody>
      </p:sp>
      <p:sp>
        <p:nvSpPr>
          <p:cNvPr id="14" name="TextBox 13">
            <a:extLst>
              <a:ext uri="{FF2B5EF4-FFF2-40B4-BE49-F238E27FC236}">
                <a16:creationId xmlns:a16="http://schemas.microsoft.com/office/drawing/2014/main" id="{AE62E6F6-CB8C-4845-B62B-1908C57971CB}"/>
              </a:ext>
            </a:extLst>
          </p:cNvPr>
          <p:cNvSpPr txBox="1"/>
          <p:nvPr userDrawn="1"/>
        </p:nvSpPr>
        <p:spPr>
          <a:xfrm>
            <a:off x="447422" y="3308950"/>
            <a:ext cx="2595903" cy="369332"/>
          </a:xfrm>
          <a:prstGeom prst="rect">
            <a:avLst/>
          </a:prstGeom>
          <a:noFill/>
        </p:spPr>
        <p:txBody>
          <a:bodyPr wrap="none" rtlCol="0">
            <a:spAutoFit/>
          </a:bodyPr>
          <a:lstStyle/>
          <a:p>
            <a:pPr algn="ctr"/>
            <a:r>
              <a:rPr lang="en-US" b="1" dirty="0"/>
              <a:t>Pinellas EOC – Local EOCs</a:t>
            </a:r>
          </a:p>
        </p:txBody>
      </p:sp>
      <p:sp>
        <p:nvSpPr>
          <p:cNvPr id="15" name="TextBox 14">
            <a:extLst>
              <a:ext uri="{FF2B5EF4-FFF2-40B4-BE49-F238E27FC236}">
                <a16:creationId xmlns:a16="http://schemas.microsoft.com/office/drawing/2014/main" id="{DFAC9031-A4B9-4676-BD01-9D9F57F1561A}"/>
              </a:ext>
            </a:extLst>
          </p:cNvPr>
          <p:cNvSpPr txBox="1"/>
          <p:nvPr userDrawn="1"/>
        </p:nvSpPr>
        <p:spPr>
          <a:xfrm>
            <a:off x="3990919" y="1680618"/>
            <a:ext cx="1509067" cy="369332"/>
          </a:xfrm>
          <a:prstGeom prst="rect">
            <a:avLst/>
          </a:prstGeom>
          <a:noFill/>
        </p:spPr>
        <p:txBody>
          <a:bodyPr wrap="none" rtlCol="0">
            <a:spAutoFit/>
          </a:bodyPr>
          <a:lstStyle/>
          <a:p>
            <a:r>
              <a:rPr lang="en-US" b="1" dirty="0"/>
              <a:t>Shelter – EOC</a:t>
            </a:r>
          </a:p>
        </p:txBody>
      </p:sp>
      <p:sp>
        <p:nvSpPr>
          <p:cNvPr id="16" name="TextBox 15">
            <a:extLst>
              <a:ext uri="{FF2B5EF4-FFF2-40B4-BE49-F238E27FC236}">
                <a16:creationId xmlns:a16="http://schemas.microsoft.com/office/drawing/2014/main" id="{18D3C8B2-8D83-4E43-BFF7-A6F94C6A03FF}"/>
              </a:ext>
            </a:extLst>
          </p:cNvPr>
          <p:cNvSpPr txBox="1"/>
          <p:nvPr userDrawn="1"/>
        </p:nvSpPr>
        <p:spPr>
          <a:xfrm>
            <a:off x="473069" y="5078843"/>
            <a:ext cx="2509919" cy="369332"/>
          </a:xfrm>
          <a:prstGeom prst="rect">
            <a:avLst/>
          </a:prstGeom>
          <a:noFill/>
        </p:spPr>
        <p:txBody>
          <a:bodyPr wrap="none" rtlCol="0">
            <a:spAutoFit/>
          </a:bodyPr>
          <a:lstStyle/>
          <a:p>
            <a:pPr algn="ctr"/>
            <a:r>
              <a:rPr lang="en-US" b="1" dirty="0"/>
              <a:t>Pinellas EOC – State EOC</a:t>
            </a:r>
          </a:p>
        </p:txBody>
      </p:sp>
      <p:sp>
        <p:nvSpPr>
          <p:cNvPr id="17" name="TextBox 16">
            <a:extLst>
              <a:ext uri="{FF2B5EF4-FFF2-40B4-BE49-F238E27FC236}">
                <a16:creationId xmlns:a16="http://schemas.microsoft.com/office/drawing/2014/main" id="{75EF5192-FA25-498C-9563-9681182766C4}"/>
              </a:ext>
            </a:extLst>
          </p:cNvPr>
          <p:cNvSpPr txBox="1"/>
          <p:nvPr userDrawn="1"/>
        </p:nvSpPr>
        <p:spPr>
          <a:xfrm>
            <a:off x="3313137" y="3304834"/>
            <a:ext cx="2544607" cy="369332"/>
          </a:xfrm>
          <a:prstGeom prst="rect">
            <a:avLst/>
          </a:prstGeom>
          <a:noFill/>
        </p:spPr>
        <p:txBody>
          <a:bodyPr wrap="none" rtlCol="0">
            <a:spAutoFit/>
          </a:bodyPr>
          <a:lstStyle/>
          <a:p>
            <a:pPr algn="ctr"/>
            <a:r>
              <a:rPr lang="en-US" b="1" dirty="0"/>
              <a:t>Pinellas EOC – WCF EOCs</a:t>
            </a:r>
          </a:p>
        </p:txBody>
      </p:sp>
      <p:sp>
        <p:nvSpPr>
          <p:cNvPr id="18" name="TextBox 17">
            <a:extLst>
              <a:ext uri="{FF2B5EF4-FFF2-40B4-BE49-F238E27FC236}">
                <a16:creationId xmlns:a16="http://schemas.microsoft.com/office/drawing/2014/main" id="{2DBEAF5B-1307-46FF-96AE-946038812583}"/>
              </a:ext>
            </a:extLst>
          </p:cNvPr>
          <p:cNvSpPr txBox="1"/>
          <p:nvPr userDrawn="1"/>
        </p:nvSpPr>
        <p:spPr>
          <a:xfrm>
            <a:off x="3781923" y="5078843"/>
            <a:ext cx="1641731" cy="369332"/>
          </a:xfrm>
          <a:prstGeom prst="rect">
            <a:avLst/>
          </a:prstGeom>
          <a:noFill/>
        </p:spPr>
        <p:txBody>
          <a:bodyPr wrap="none" rtlCol="0">
            <a:spAutoFit/>
          </a:bodyPr>
          <a:lstStyle/>
          <a:p>
            <a:pPr algn="ctr"/>
            <a:r>
              <a:rPr lang="en-US" b="1" dirty="0"/>
              <a:t>Health-Welfare</a:t>
            </a:r>
          </a:p>
        </p:txBody>
      </p:sp>
      <p:cxnSp>
        <p:nvCxnSpPr>
          <p:cNvPr id="21" name="Straight Connector 20">
            <a:extLst>
              <a:ext uri="{FF2B5EF4-FFF2-40B4-BE49-F238E27FC236}">
                <a16:creationId xmlns:a16="http://schemas.microsoft.com/office/drawing/2014/main" id="{0EC27A93-670D-4BE3-A4C3-5B0CB83661F1}"/>
              </a:ext>
            </a:extLst>
          </p:cNvPr>
          <p:cNvCxnSpPr/>
          <p:nvPr userDrawn="1"/>
        </p:nvCxnSpPr>
        <p:spPr>
          <a:xfrm>
            <a:off x="7708246" y="1708110"/>
            <a:ext cx="0" cy="464165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C662159-36B9-4139-934A-894A4AC281CA}"/>
              </a:ext>
            </a:extLst>
          </p:cNvPr>
          <p:cNvSpPr/>
          <p:nvPr userDrawn="1"/>
        </p:nvSpPr>
        <p:spPr>
          <a:xfrm>
            <a:off x="3283450" y="2018614"/>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Primary Voice</a:t>
            </a:r>
          </a:p>
        </p:txBody>
      </p:sp>
      <p:sp>
        <p:nvSpPr>
          <p:cNvPr id="23" name="Rectangle 22">
            <a:extLst>
              <a:ext uri="{FF2B5EF4-FFF2-40B4-BE49-F238E27FC236}">
                <a16:creationId xmlns:a16="http://schemas.microsoft.com/office/drawing/2014/main" id="{F94E5CE3-DF8C-4879-9419-0AF331972D21}"/>
              </a:ext>
            </a:extLst>
          </p:cNvPr>
          <p:cNvSpPr/>
          <p:nvPr userDrawn="1"/>
        </p:nvSpPr>
        <p:spPr>
          <a:xfrm>
            <a:off x="3283450" y="2746630"/>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65000"/>
                  </a:schemeClr>
                </a:solidFill>
              </a:rPr>
              <a:t>Primary Data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65000"/>
                  </a:schemeClr>
                </a:solidFill>
              </a:rPr>
              <a:t>(Special Needs)</a:t>
            </a:r>
          </a:p>
        </p:txBody>
      </p:sp>
      <p:sp>
        <p:nvSpPr>
          <p:cNvPr id="24" name="Rectangle 23">
            <a:extLst>
              <a:ext uri="{FF2B5EF4-FFF2-40B4-BE49-F238E27FC236}">
                <a16:creationId xmlns:a16="http://schemas.microsoft.com/office/drawing/2014/main" id="{6BC53D76-8EB5-4826-B9D9-05DFAE91C48E}"/>
              </a:ext>
            </a:extLst>
          </p:cNvPr>
          <p:cNvSpPr/>
          <p:nvPr userDrawn="1"/>
        </p:nvSpPr>
        <p:spPr>
          <a:xfrm>
            <a:off x="6207861" y="2729907"/>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Secondary Voice</a:t>
            </a:r>
          </a:p>
        </p:txBody>
      </p:sp>
      <p:sp>
        <p:nvSpPr>
          <p:cNvPr id="25" name="Rectangle 24">
            <a:extLst>
              <a:ext uri="{FF2B5EF4-FFF2-40B4-BE49-F238E27FC236}">
                <a16:creationId xmlns:a16="http://schemas.microsoft.com/office/drawing/2014/main" id="{85A5A0E8-67BF-40F8-BFC2-88C5C8B2538F}"/>
              </a:ext>
            </a:extLst>
          </p:cNvPr>
          <p:cNvSpPr/>
          <p:nvPr userDrawn="1"/>
        </p:nvSpPr>
        <p:spPr>
          <a:xfrm>
            <a:off x="4720796" y="2746630"/>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Secondary Data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65000"/>
                  </a:schemeClr>
                </a:solidFill>
              </a:rPr>
              <a:t>(Special Needs)</a:t>
            </a:r>
          </a:p>
        </p:txBody>
      </p:sp>
      <p:sp>
        <p:nvSpPr>
          <p:cNvPr id="26" name="Rectangle 25">
            <a:extLst>
              <a:ext uri="{FF2B5EF4-FFF2-40B4-BE49-F238E27FC236}">
                <a16:creationId xmlns:a16="http://schemas.microsoft.com/office/drawing/2014/main" id="{E987769A-23D7-44AA-9FBF-60BF0E17D232}"/>
              </a:ext>
            </a:extLst>
          </p:cNvPr>
          <p:cNvSpPr/>
          <p:nvPr userDrawn="1"/>
        </p:nvSpPr>
        <p:spPr>
          <a:xfrm>
            <a:off x="339518" y="3693495"/>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Primary Voice</a:t>
            </a:r>
          </a:p>
        </p:txBody>
      </p:sp>
      <p:sp>
        <p:nvSpPr>
          <p:cNvPr id="27" name="Rectangle 26">
            <a:extLst>
              <a:ext uri="{FF2B5EF4-FFF2-40B4-BE49-F238E27FC236}">
                <a16:creationId xmlns:a16="http://schemas.microsoft.com/office/drawing/2014/main" id="{64E3ACCD-F0DE-472D-94FC-08104B2A2699}"/>
              </a:ext>
            </a:extLst>
          </p:cNvPr>
          <p:cNvSpPr/>
          <p:nvPr userDrawn="1"/>
        </p:nvSpPr>
        <p:spPr>
          <a:xfrm>
            <a:off x="339518" y="4421511"/>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65000"/>
                  </a:schemeClr>
                </a:solidFill>
              </a:rPr>
              <a:t>Primary Data</a:t>
            </a:r>
          </a:p>
        </p:txBody>
      </p:sp>
      <p:sp>
        <p:nvSpPr>
          <p:cNvPr id="28" name="Rectangle 27">
            <a:extLst>
              <a:ext uri="{FF2B5EF4-FFF2-40B4-BE49-F238E27FC236}">
                <a16:creationId xmlns:a16="http://schemas.microsoft.com/office/drawing/2014/main" id="{DEC63727-AAD4-40A4-876F-1A61427EAC8A}"/>
              </a:ext>
            </a:extLst>
          </p:cNvPr>
          <p:cNvSpPr/>
          <p:nvPr userDrawn="1"/>
        </p:nvSpPr>
        <p:spPr>
          <a:xfrm>
            <a:off x="1776864" y="3693495"/>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Secondary Voice</a:t>
            </a:r>
          </a:p>
        </p:txBody>
      </p:sp>
      <p:sp>
        <p:nvSpPr>
          <p:cNvPr id="29" name="Rectangle 28">
            <a:extLst>
              <a:ext uri="{FF2B5EF4-FFF2-40B4-BE49-F238E27FC236}">
                <a16:creationId xmlns:a16="http://schemas.microsoft.com/office/drawing/2014/main" id="{A1BA88A5-9621-4AE5-BA93-A49966667B04}"/>
              </a:ext>
            </a:extLst>
          </p:cNvPr>
          <p:cNvSpPr/>
          <p:nvPr userDrawn="1"/>
        </p:nvSpPr>
        <p:spPr>
          <a:xfrm>
            <a:off x="1776864" y="4421511"/>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Secondary Data</a:t>
            </a:r>
          </a:p>
        </p:txBody>
      </p:sp>
      <p:sp>
        <p:nvSpPr>
          <p:cNvPr id="30" name="Rectangle 29">
            <a:extLst>
              <a:ext uri="{FF2B5EF4-FFF2-40B4-BE49-F238E27FC236}">
                <a16:creationId xmlns:a16="http://schemas.microsoft.com/office/drawing/2014/main" id="{818A3E83-605D-41B2-B2B0-B74959E76759}"/>
              </a:ext>
            </a:extLst>
          </p:cNvPr>
          <p:cNvSpPr/>
          <p:nvPr userDrawn="1"/>
        </p:nvSpPr>
        <p:spPr>
          <a:xfrm>
            <a:off x="3283450" y="3693495"/>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Primary Voice</a:t>
            </a:r>
          </a:p>
        </p:txBody>
      </p:sp>
      <p:sp>
        <p:nvSpPr>
          <p:cNvPr id="31" name="Rectangle 30">
            <a:extLst>
              <a:ext uri="{FF2B5EF4-FFF2-40B4-BE49-F238E27FC236}">
                <a16:creationId xmlns:a16="http://schemas.microsoft.com/office/drawing/2014/main" id="{52056551-49D5-455A-9829-C119624C1B16}"/>
              </a:ext>
            </a:extLst>
          </p:cNvPr>
          <p:cNvSpPr/>
          <p:nvPr userDrawn="1"/>
        </p:nvSpPr>
        <p:spPr>
          <a:xfrm>
            <a:off x="3283450" y="4421511"/>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65000"/>
                  </a:schemeClr>
                </a:solidFill>
              </a:rPr>
              <a:t>Primary Data</a:t>
            </a:r>
          </a:p>
        </p:txBody>
      </p:sp>
      <p:sp>
        <p:nvSpPr>
          <p:cNvPr id="32" name="Rectangle 31">
            <a:extLst>
              <a:ext uri="{FF2B5EF4-FFF2-40B4-BE49-F238E27FC236}">
                <a16:creationId xmlns:a16="http://schemas.microsoft.com/office/drawing/2014/main" id="{8C898930-8E92-42A7-A908-3D1EECBA68F5}"/>
              </a:ext>
            </a:extLst>
          </p:cNvPr>
          <p:cNvSpPr/>
          <p:nvPr userDrawn="1"/>
        </p:nvSpPr>
        <p:spPr>
          <a:xfrm>
            <a:off x="4720796" y="3693495"/>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Secondary Voice</a:t>
            </a:r>
          </a:p>
        </p:txBody>
      </p:sp>
      <p:sp>
        <p:nvSpPr>
          <p:cNvPr id="33" name="Rectangle 32">
            <a:extLst>
              <a:ext uri="{FF2B5EF4-FFF2-40B4-BE49-F238E27FC236}">
                <a16:creationId xmlns:a16="http://schemas.microsoft.com/office/drawing/2014/main" id="{491D9AC4-E626-42CB-815B-7E203AA612DF}"/>
              </a:ext>
            </a:extLst>
          </p:cNvPr>
          <p:cNvSpPr/>
          <p:nvPr userDrawn="1"/>
        </p:nvSpPr>
        <p:spPr>
          <a:xfrm>
            <a:off x="4720796" y="4421511"/>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Secondary Data</a:t>
            </a:r>
          </a:p>
        </p:txBody>
      </p:sp>
      <p:sp>
        <p:nvSpPr>
          <p:cNvPr id="34" name="Rectangle 33">
            <a:extLst>
              <a:ext uri="{FF2B5EF4-FFF2-40B4-BE49-F238E27FC236}">
                <a16:creationId xmlns:a16="http://schemas.microsoft.com/office/drawing/2014/main" id="{23818B22-C60F-44A4-B75A-CEAC29C7EA6A}"/>
              </a:ext>
            </a:extLst>
          </p:cNvPr>
          <p:cNvSpPr/>
          <p:nvPr userDrawn="1"/>
        </p:nvSpPr>
        <p:spPr>
          <a:xfrm>
            <a:off x="355047" y="5409485"/>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Primary Voice</a:t>
            </a:r>
          </a:p>
        </p:txBody>
      </p:sp>
      <p:sp>
        <p:nvSpPr>
          <p:cNvPr id="35" name="Rectangle 34">
            <a:extLst>
              <a:ext uri="{FF2B5EF4-FFF2-40B4-BE49-F238E27FC236}">
                <a16:creationId xmlns:a16="http://schemas.microsoft.com/office/drawing/2014/main" id="{B7E52B27-61FD-4118-8C11-55A956B7D433}"/>
              </a:ext>
            </a:extLst>
          </p:cNvPr>
          <p:cNvSpPr/>
          <p:nvPr userDrawn="1"/>
        </p:nvSpPr>
        <p:spPr>
          <a:xfrm>
            <a:off x="355047" y="6137501"/>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65000"/>
                  </a:schemeClr>
                </a:solidFill>
              </a:rPr>
              <a:t>Primary Data</a:t>
            </a:r>
          </a:p>
        </p:txBody>
      </p:sp>
      <p:sp>
        <p:nvSpPr>
          <p:cNvPr id="36" name="Rectangle 35">
            <a:extLst>
              <a:ext uri="{FF2B5EF4-FFF2-40B4-BE49-F238E27FC236}">
                <a16:creationId xmlns:a16="http://schemas.microsoft.com/office/drawing/2014/main" id="{F539CB62-D624-424A-8A08-32A588370B64}"/>
              </a:ext>
            </a:extLst>
          </p:cNvPr>
          <p:cNvSpPr/>
          <p:nvPr userDrawn="1"/>
        </p:nvSpPr>
        <p:spPr>
          <a:xfrm>
            <a:off x="1792393" y="5409485"/>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Secondary Voice</a:t>
            </a:r>
          </a:p>
        </p:txBody>
      </p:sp>
      <p:sp>
        <p:nvSpPr>
          <p:cNvPr id="37" name="Rectangle 36">
            <a:extLst>
              <a:ext uri="{FF2B5EF4-FFF2-40B4-BE49-F238E27FC236}">
                <a16:creationId xmlns:a16="http://schemas.microsoft.com/office/drawing/2014/main" id="{6D82FE88-F06E-4CF9-9A85-E19F24641E2E}"/>
              </a:ext>
            </a:extLst>
          </p:cNvPr>
          <p:cNvSpPr/>
          <p:nvPr userDrawn="1"/>
        </p:nvSpPr>
        <p:spPr>
          <a:xfrm>
            <a:off x="1792393" y="6137501"/>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Secondary Data</a:t>
            </a:r>
          </a:p>
        </p:txBody>
      </p:sp>
      <p:sp>
        <p:nvSpPr>
          <p:cNvPr id="38" name="Rectangle 37">
            <a:extLst>
              <a:ext uri="{FF2B5EF4-FFF2-40B4-BE49-F238E27FC236}">
                <a16:creationId xmlns:a16="http://schemas.microsoft.com/office/drawing/2014/main" id="{2634618A-363A-484A-BC08-78A66E676383}"/>
              </a:ext>
            </a:extLst>
          </p:cNvPr>
          <p:cNvSpPr/>
          <p:nvPr userDrawn="1"/>
        </p:nvSpPr>
        <p:spPr>
          <a:xfrm>
            <a:off x="3298979" y="5409485"/>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Primary Voice</a:t>
            </a:r>
          </a:p>
        </p:txBody>
      </p:sp>
      <p:sp>
        <p:nvSpPr>
          <p:cNvPr id="39" name="Rectangle 38">
            <a:extLst>
              <a:ext uri="{FF2B5EF4-FFF2-40B4-BE49-F238E27FC236}">
                <a16:creationId xmlns:a16="http://schemas.microsoft.com/office/drawing/2014/main" id="{1B6CF380-7448-4369-BC22-64350A743112}"/>
              </a:ext>
            </a:extLst>
          </p:cNvPr>
          <p:cNvSpPr/>
          <p:nvPr userDrawn="1"/>
        </p:nvSpPr>
        <p:spPr>
          <a:xfrm>
            <a:off x="3298979" y="6137501"/>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65000"/>
                  </a:schemeClr>
                </a:solidFill>
              </a:rPr>
              <a:t>Primary Data</a:t>
            </a:r>
          </a:p>
        </p:txBody>
      </p:sp>
      <p:sp>
        <p:nvSpPr>
          <p:cNvPr id="40" name="Rectangle 39">
            <a:extLst>
              <a:ext uri="{FF2B5EF4-FFF2-40B4-BE49-F238E27FC236}">
                <a16:creationId xmlns:a16="http://schemas.microsoft.com/office/drawing/2014/main" id="{3B155297-2042-4158-B0C5-BE54C39D4EEE}"/>
              </a:ext>
            </a:extLst>
          </p:cNvPr>
          <p:cNvSpPr/>
          <p:nvPr userDrawn="1"/>
        </p:nvSpPr>
        <p:spPr>
          <a:xfrm>
            <a:off x="4736325" y="5409485"/>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Secondary Voice</a:t>
            </a:r>
          </a:p>
        </p:txBody>
      </p:sp>
      <p:sp>
        <p:nvSpPr>
          <p:cNvPr id="41" name="Rectangle 40">
            <a:extLst>
              <a:ext uri="{FF2B5EF4-FFF2-40B4-BE49-F238E27FC236}">
                <a16:creationId xmlns:a16="http://schemas.microsoft.com/office/drawing/2014/main" id="{56A20A45-DD37-4B0C-8928-AC3A71D13CC6}"/>
              </a:ext>
            </a:extLst>
          </p:cNvPr>
          <p:cNvSpPr/>
          <p:nvPr userDrawn="1"/>
        </p:nvSpPr>
        <p:spPr>
          <a:xfrm>
            <a:off x="4736325" y="6137501"/>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Secondary Data</a:t>
            </a:r>
          </a:p>
        </p:txBody>
      </p:sp>
      <p:sp>
        <p:nvSpPr>
          <p:cNvPr id="42" name="Rectangle 41">
            <a:extLst>
              <a:ext uri="{FF2B5EF4-FFF2-40B4-BE49-F238E27FC236}">
                <a16:creationId xmlns:a16="http://schemas.microsoft.com/office/drawing/2014/main" id="{1E6ACE4C-2625-4062-AA7F-2B91CC9B065C}"/>
              </a:ext>
            </a:extLst>
          </p:cNvPr>
          <p:cNvSpPr/>
          <p:nvPr userDrawn="1"/>
        </p:nvSpPr>
        <p:spPr>
          <a:xfrm>
            <a:off x="6207455" y="2030826"/>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Primary Voice</a:t>
            </a:r>
          </a:p>
        </p:txBody>
      </p:sp>
      <p:sp>
        <p:nvSpPr>
          <p:cNvPr id="43" name="TextBox 42">
            <a:extLst>
              <a:ext uri="{FF2B5EF4-FFF2-40B4-BE49-F238E27FC236}">
                <a16:creationId xmlns:a16="http://schemas.microsoft.com/office/drawing/2014/main" id="{FB30027C-2E3B-40F5-A581-D69E4AF8FD46}"/>
              </a:ext>
            </a:extLst>
          </p:cNvPr>
          <p:cNvSpPr txBox="1"/>
          <p:nvPr userDrawn="1"/>
        </p:nvSpPr>
        <p:spPr>
          <a:xfrm>
            <a:off x="6258711" y="1680618"/>
            <a:ext cx="1161280" cy="369332"/>
          </a:xfrm>
          <a:prstGeom prst="rect">
            <a:avLst/>
          </a:prstGeom>
          <a:noFill/>
        </p:spPr>
        <p:txBody>
          <a:bodyPr wrap="none" rtlCol="0">
            <a:spAutoFit/>
          </a:bodyPr>
          <a:lstStyle/>
          <a:p>
            <a:r>
              <a:rPr lang="en-US" b="1" dirty="0"/>
              <a:t>SKYWARN</a:t>
            </a:r>
          </a:p>
        </p:txBody>
      </p:sp>
      <p:sp>
        <p:nvSpPr>
          <p:cNvPr id="44" name="Rectangle 43">
            <a:extLst>
              <a:ext uri="{FF2B5EF4-FFF2-40B4-BE49-F238E27FC236}">
                <a16:creationId xmlns:a16="http://schemas.microsoft.com/office/drawing/2014/main" id="{F6E8CE54-CDBB-4D32-BA2E-0E7D23BDDA07}"/>
              </a:ext>
            </a:extLst>
          </p:cNvPr>
          <p:cNvSpPr/>
          <p:nvPr userDrawn="1"/>
        </p:nvSpPr>
        <p:spPr>
          <a:xfrm>
            <a:off x="4732939" y="2027563"/>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Secondary Voice</a:t>
            </a:r>
          </a:p>
        </p:txBody>
      </p:sp>
      <p:sp>
        <p:nvSpPr>
          <p:cNvPr id="45" name="TextBox 44">
            <a:extLst>
              <a:ext uri="{FF2B5EF4-FFF2-40B4-BE49-F238E27FC236}">
                <a16:creationId xmlns:a16="http://schemas.microsoft.com/office/drawing/2014/main" id="{D7686F52-75B2-4DC3-9C2A-848B8EFC5150}"/>
              </a:ext>
            </a:extLst>
          </p:cNvPr>
          <p:cNvSpPr txBox="1"/>
          <p:nvPr userDrawn="1"/>
        </p:nvSpPr>
        <p:spPr>
          <a:xfrm>
            <a:off x="8444095" y="1751926"/>
            <a:ext cx="3239798" cy="369332"/>
          </a:xfrm>
          <a:prstGeom prst="rect">
            <a:avLst/>
          </a:prstGeom>
          <a:noFill/>
        </p:spPr>
        <p:txBody>
          <a:bodyPr wrap="none" rtlCol="0">
            <a:spAutoFit/>
          </a:bodyPr>
          <a:lstStyle/>
          <a:p>
            <a:r>
              <a:rPr lang="en-US" b="1" dirty="0"/>
              <a:t>COMMUNICATIONS RESOURCES</a:t>
            </a:r>
          </a:p>
        </p:txBody>
      </p:sp>
    </p:spTree>
    <p:extLst>
      <p:ext uri="{BB962C8B-B14F-4D97-AF65-F5344CB8AC3E}">
        <p14:creationId xmlns:p14="http://schemas.microsoft.com/office/powerpoint/2010/main" val="3173311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F8CFE9-7018-44A4-A1E1-E690FED990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0D4E9E-4E85-44F5-BC18-49239F207D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5A978-EEE7-4D6D-9546-4967333527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165720-B799-40FB-A8E4-9ADA94864117}" type="datetimeFigureOut">
              <a:rPr lang="en-US" smtClean="0"/>
              <a:t>4/28/2022</a:t>
            </a:fld>
            <a:endParaRPr lang="en-US" dirty="0"/>
          </a:p>
        </p:txBody>
      </p:sp>
      <p:sp>
        <p:nvSpPr>
          <p:cNvPr id="5" name="Footer Placeholder 4">
            <a:extLst>
              <a:ext uri="{FF2B5EF4-FFF2-40B4-BE49-F238E27FC236}">
                <a16:creationId xmlns:a16="http://schemas.microsoft.com/office/drawing/2014/main" id="{F7C761A3-2971-4E89-AD77-EB3558FDA3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A61C8CA-FE0B-4A7C-B6DF-F19C86BBE9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FF3CA-3205-475C-AB50-37670495A329}" type="slidenum">
              <a:rPr lang="en-US" smtClean="0"/>
              <a:t>‹#›</a:t>
            </a:fld>
            <a:endParaRPr lang="en-US" dirty="0"/>
          </a:p>
        </p:txBody>
      </p:sp>
    </p:spTree>
    <p:extLst>
      <p:ext uri="{BB962C8B-B14F-4D97-AF65-F5344CB8AC3E}">
        <p14:creationId xmlns:p14="http://schemas.microsoft.com/office/powerpoint/2010/main" val="4106678362"/>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50" r:id="rId3"/>
    <p:sldLayoutId id="2147483660" r:id="rId4"/>
    <p:sldLayoutId id="2147483651" r:id="rId5"/>
    <p:sldLayoutId id="2147483652" r:id="rId6"/>
    <p:sldLayoutId id="2147483653" r:id="rId7"/>
    <p:sldLayoutId id="2147483661" r:id="rId8"/>
    <p:sldLayoutId id="2147483663" r:id="rId9"/>
    <p:sldLayoutId id="2147483654" r:id="rId10"/>
    <p:sldLayoutId id="2147483655"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emf"/><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package" Target="../embeddings/Microsoft_Word_Document1.docx"/><Relationship Id="rId5" Type="http://schemas.openxmlformats.org/officeDocument/2006/relationships/image" Target="../media/image4.emf"/><Relationship Id="rId4" Type="http://schemas.openxmlformats.org/officeDocument/2006/relationships/package" Target="../embeddings/Microsoft_Word_Document.docx"/></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8.xml"/><Relationship Id="rId1" Type="http://schemas.openxmlformats.org/officeDocument/2006/relationships/vmlDrawing" Target="../drawings/vmlDrawing2.vml"/><Relationship Id="rId5" Type="http://schemas.openxmlformats.org/officeDocument/2006/relationships/image" Target="../media/image6.png"/><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D37BB-93BF-4D4E-8A55-38C26BC07A6C}"/>
              </a:ext>
            </a:extLst>
          </p:cNvPr>
          <p:cNvSpPr>
            <a:spLocks noGrp="1"/>
          </p:cNvSpPr>
          <p:nvPr>
            <p:ph type="ctrTitle"/>
          </p:nvPr>
        </p:nvSpPr>
        <p:spPr/>
        <p:txBody>
          <a:bodyPr/>
          <a:lstStyle/>
          <a:p>
            <a:r>
              <a:rPr lang="en-US" dirty="0"/>
              <a:t>Pinellas ACS </a:t>
            </a:r>
            <a:br>
              <a:rPr lang="en-US" dirty="0"/>
            </a:br>
            <a:r>
              <a:rPr lang="en-US" dirty="0"/>
              <a:t> </a:t>
            </a:r>
            <a:r>
              <a:rPr lang="en-US" sz="4400" b="0" dirty="0">
                <a:latin typeface="+mn-lt"/>
              </a:rPr>
              <a:t>Hurricane </a:t>
            </a:r>
            <a:r>
              <a:rPr lang="en-US" sz="4400" b="0" dirty="0">
                <a:effectLst/>
                <a:latin typeface="+mn-lt"/>
                <a:ea typeface="Times New Roman" panose="02020603050405020304" pitchFamily="18" charset="0"/>
                <a:cs typeface="Times New Roman" panose="02020603050405020304" pitchFamily="18" charset="0"/>
              </a:rPr>
              <a:t>Amaranth Exercise</a:t>
            </a:r>
            <a:endParaRPr lang="en-US" sz="4400" b="0" dirty="0">
              <a:latin typeface="+mn-lt"/>
            </a:endParaRPr>
          </a:p>
        </p:txBody>
      </p:sp>
      <p:sp>
        <p:nvSpPr>
          <p:cNvPr id="3" name="Subtitle 2">
            <a:extLst>
              <a:ext uri="{FF2B5EF4-FFF2-40B4-BE49-F238E27FC236}">
                <a16:creationId xmlns:a16="http://schemas.microsoft.com/office/drawing/2014/main" id="{38FB22DF-9CEE-4F75-B867-2937FAEA7D0A}"/>
              </a:ext>
            </a:extLst>
          </p:cNvPr>
          <p:cNvSpPr>
            <a:spLocks noGrp="1"/>
          </p:cNvSpPr>
          <p:nvPr>
            <p:ph type="subTitle" idx="1"/>
          </p:nvPr>
        </p:nvSpPr>
        <p:spPr/>
        <p:txBody>
          <a:bodyPr/>
          <a:lstStyle/>
          <a:p>
            <a:r>
              <a:rPr lang="en-US" dirty="0"/>
              <a:t>Mike Drake</a:t>
            </a:r>
          </a:p>
          <a:p>
            <a:r>
              <a:rPr lang="en-US" sz="2000" dirty="0"/>
              <a:t>Pinellas ACS Training Officer</a:t>
            </a:r>
          </a:p>
          <a:p>
            <a:r>
              <a:rPr lang="en-US" sz="2000" dirty="0"/>
              <a:t>4/28/2022</a:t>
            </a:r>
          </a:p>
        </p:txBody>
      </p:sp>
    </p:spTree>
    <p:extLst>
      <p:ext uri="{BB962C8B-B14F-4D97-AF65-F5344CB8AC3E}">
        <p14:creationId xmlns:p14="http://schemas.microsoft.com/office/powerpoint/2010/main" val="2456082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EF802-9B83-4CD9-A918-5CF121E46882}"/>
              </a:ext>
            </a:extLst>
          </p:cNvPr>
          <p:cNvSpPr>
            <a:spLocks noGrp="1"/>
          </p:cNvSpPr>
          <p:nvPr>
            <p:ph type="title"/>
          </p:nvPr>
        </p:nvSpPr>
        <p:spPr/>
        <p:txBody>
          <a:bodyPr/>
          <a:lstStyle/>
          <a:p>
            <a:r>
              <a:rPr lang="en-US" dirty="0"/>
              <a:t>Pinellas ACS Hurricane Amaranth Exercise</a:t>
            </a:r>
            <a:br>
              <a:rPr lang="en-US" dirty="0"/>
            </a:br>
            <a:r>
              <a:rPr lang="en-US" sz="2800" dirty="0"/>
              <a:t>Pinellas County Scenario</a:t>
            </a:r>
          </a:p>
        </p:txBody>
      </p:sp>
      <p:sp>
        <p:nvSpPr>
          <p:cNvPr id="4" name="TextBox 3">
            <a:extLst>
              <a:ext uri="{FF2B5EF4-FFF2-40B4-BE49-F238E27FC236}">
                <a16:creationId xmlns:a16="http://schemas.microsoft.com/office/drawing/2014/main" id="{3B5F59F3-6A28-4F4E-9200-DD5213C34757}"/>
              </a:ext>
            </a:extLst>
          </p:cNvPr>
          <p:cNvSpPr txBox="1"/>
          <p:nvPr/>
        </p:nvSpPr>
        <p:spPr>
          <a:xfrm>
            <a:off x="1894625" y="1908278"/>
            <a:ext cx="8402749" cy="2585323"/>
          </a:xfrm>
          <a:prstGeom prst="rect">
            <a:avLst/>
          </a:prstGeom>
          <a:noFill/>
          <a:ln w="19050">
            <a:solidFill>
              <a:srgbClr val="C00000"/>
            </a:solidFill>
          </a:ln>
        </p:spPr>
        <p:txBody>
          <a:bodyPr wrap="square" rtlCol="0">
            <a:spAutoFit/>
          </a:bodyPr>
          <a:lstStyle/>
          <a:p>
            <a:r>
              <a:rPr lang="en-US" sz="2400" dirty="0">
                <a:effectLst/>
                <a:latin typeface="Arial" panose="020B0604020202020204" pitchFamily="34" charset="0"/>
                <a:ea typeface="Times New Roman" panose="02020603050405020304" pitchFamily="18" charset="0"/>
                <a:cs typeface="Arial" panose="020B0604020202020204" pitchFamily="34" charset="0"/>
              </a:rPr>
              <a:t>On May 2, 2022, a cold front moves over the southern Gulf of Mexico. A tropical depression forms, later becoming Tropical Storm Amaranth. The storm strengthens modestly over the next few days, and on May 6, 2022, Hurricane Amaranth makes landfall in Pinellas County as a Category 2 hurricane with winds of 100 mph and surge of 6 – 8 ft.</a:t>
            </a:r>
            <a:endParaRPr lang="en-US" sz="2400" dirty="0">
              <a:latin typeface="Arial" panose="020B0604020202020204" pitchFamily="34" charset="0"/>
              <a:cs typeface="Arial" panose="020B0604020202020204" pitchFamily="34" charset="0"/>
            </a:endParaRPr>
          </a:p>
          <a:p>
            <a:endParaRPr lang="en-US" dirty="0"/>
          </a:p>
        </p:txBody>
      </p:sp>
      <p:sp>
        <p:nvSpPr>
          <p:cNvPr id="7" name="Date Placeholder 3">
            <a:extLst>
              <a:ext uri="{FF2B5EF4-FFF2-40B4-BE49-F238E27FC236}">
                <a16:creationId xmlns:a16="http://schemas.microsoft.com/office/drawing/2014/main" id="{F0F045C1-A640-48B1-93F6-C6AC68C32567}"/>
              </a:ext>
            </a:extLst>
          </p:cNvPr>
          <p:cNvSpPr>
            <a:spLocks noGrp="1"/>
          </p:cNvSpPr>
          <p:nvPr>
            <p:ph type="dt" sz="half" idx="10"/>
          </p:nvPr>
        </p:nvSpPr>
        <p:spPr>
          <a:xfrm>
            <a:off x="838200" y="6360767"/>
            <a:ext cx="2743200" cy="365125"/>
          </a:xfrm>
        </p:spPr>
        <p:txBody>
          <a:bodyPr/>
          <a:lstStyle/>
          <a:p>
            <a:r>
              <a:rPr lang="en-US" dirty="0"/>
              <a:t>4/28/2022</a:t>
            </a:r>
          </a:p>
        </p:txBody>
      </p:sp>
      <p:sp>
        <p:nvSpPr>
          <p:cNvPr id="8" name="Slide Number Placeholder 4">
            <a:extLst>
              <a:ext uri="{FF2B5EF4-FFF2-40B4-BE49-F238E27FC236}">
                <a16:creationId xmlns:a16="http://schemas.microsoft.com/office/drawing/2014/main" id="{EE53CDDD-420D-40EC-AA4B-4ACE3079D23E}"/>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10</a:t>
            </a:fld>
            <a:endParaRPr lang="en-US" dirty="0"/>
          </a:p>
        </p:txBody>
      </p:sp>
      <p:sp>
        <p:nvSpPr>
          <p:cNvPr id="9" name="TextBox 8">
            <a:extLst>
              <a:ext uri="{FF2B5EF4-FFF2-40B4-BE49-F238E27FC236}">
                <a16:creationId xmlns:a16="http://schemas.microsoft.com/office/drawing/2014/main" id="{A0E7FE45-D2D2-40EB-B01C-7EC77AC5B01C}"/>
              </a:ext>
            </a:extLst>
          </p:cNvPr>
          <p:cNvSpPr txBox="1"/>
          <p:nvPr/>
        </p:nvSpPr>
        <p:spPr>
          <a:xfrm>
            <a:off x="2035397" y="4669633"/>
            <a:ext cx="8121203" cy="1273169"/>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Exercise Dates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Pinellas County	- May 2nd through May 6th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Pinellas ACS	- May 1</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May 2</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and May 3</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169807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E2CA9-6078-4F25-BAAE-8D158F281360}"/>
              </a:ext>
            </a:extLst>
          </p:cNvPr>
          <p:cNvSpPr>
            <a:spLocks noGrp="1"/>
          </p:cNvSpPr>
          <p:nvPr>
            <p:ph type="title"/>
          </p:nvPr>
        </p:nvSpPr>
        <p:spPr/>
        <p:txBody>
          <a:bodyPr/>
          <a:lstStyle/>
          <a:p>
            <a:r>
              <a:rPr lang="en-US" dirty="0"/>
              <a:t>Pinellas ACS Hurricane Amaranth Exercise</a:t>
            </a:r>
            <a:br>
              <a:rPr lang="en-US" dirty="0"/>
            </a:br>
            <a:r>
              <a:rPr lang="en-US" sz="2800" dirty="0"/>
              <a:t>Detailed Pinellas ACS Scenario</a:t>
            </a:r>
            <a:endParaRPr lang="en-US" dirty="0"/>
          </a:p>
        </p:txBody>
      </p:sp>
      <p:sp>
        <p:nvSpPr>
          <p:cNvPr id="3" name="Content Placeholder 2">
            <a:extLst>
              <a:ext uri="{FF2B5EF4-FFF2-40B4-BE49-F238E27FC236}">
                <a16:creationId xmlns:a16="http://schemas.microsoft.com/office/drawing/2014/main" id="{9F2CB8D6-C6CD-43E0-951B-CCFCF7C52A2C}"/>
              </a:ext>
            </a:extLst>
          </p:cNvPr>
          <p:cNvSpPr>
            <a:spLocks noGrp="1"/>
          </p:cNvSpPr>
          <p:nvPr>
            <p:ph idx="1"/>
          </p:nvPr>
        </p:nvSpPr>
        <p:spPr/>
        <p:txBody>
          <a:bodyPr/>
          <a:lstStyle/>
          <a:p>
            <a:r>
              <a:rPr lang="en-US" dirty="0"/>
              <a:t>Exercise Divided into Three Operational Periods</a:t>
            </a:r>
          </a:p>
          <a:p>
            <a:pPr lvl="1"/>
            <a:r>
              <a:rPr lang="en-US" dirty="0"/>
              <a:t>The Approaching Storm</a:t>
            </a:r>
          </a:p>
          <a:p>
            <a:pPr lvl="2"/>
            <a:r>
              <a:rPr lang="en-US" dirty="0"/>
              <a:t>Sunday May 1</a:t>
            </a:r>
            <a:r>
              <a:rPr lang="en-US" baseline="30000" dirty="0"/>
              <a:t>st</a:t>
            </a:r>
            <a:r>
              <a:rPr lang="en-US" dirty="0"/>
              <a:t> 0900 through Tuesday May 3</a:t>
            </a:r>
            <a:r>
              <a:rPr lang="en-US" baseline="30000" dirty="0"/>
              <a:t>rd</a:t>
            </a:r>
            <a:r>
              <a:rPr lang="en-US" dirty="0"/>
              <a:t> 0730</a:t>
            </a:r>
          </a:p>
          <a:p>
            <a:pPr lvl="1"/>
            <a:r>
              <a:rPr lang="en-US" dirty="0"/>
              <a:t>EOC Activation</a:t>
            </a:r>
          </a:p>
          <a:p>
            <a:pPr lvl="2"/>
            <a:r>
              <a:rPr lang="en-US" dirty="0"/>
              <a:t>Tuesday May 3</a:t>
            </a:r>
            <a:r>
              <a:rPr lang="en-US" baseline="30000" dirty="0"/>
              <a:t>rd</a:t>
            </a:r>
            <a:r>
              <a:rPr lang="en-US" dirty="0"/>
              <a:t> 0900 through 1330</a:t>
            </a:r>
          </a:p>
          <a:p>
            <a:pPr lvl="1"/>
            <a:r>
              <a:rPr lang="en-US" dirty="0"/>
              <a:t>Post Storm </a:t>
            </a:r>
          </a:p>
          <a:p>
            <a:pPr lvl="2"/>
            <a:r>
              <a:rPr lang="en-US" dirty="0"/>
              <a:t>Tuesday May 3</a:t>
            </a:r>
            <a:r>
              <a:rPr lang="en-US" baseline="30000" dirty="0"/>
              <a:t>rd</a:t>
            </a:r>
            <a:r>
              <a:rPr lang="en-US" dirty="0"/>
              <a:t> 1500 through 1730</a:t>
            </a:r>
          </a:p>
        </p:txBody>
      </p:sp>
      <p:sp>
        <p:nvSpPr>
          <p:cNvPr id="4" name="Date Placeholder 3">
            <a:extLst>
              <a:ext uri="{FF2B5EF4-FFF2-40B4-BE49-F238E27FC236}">
                <a16:creationId xmlns:a16="http://schemas.microsoft.com/office/drawing/2014/main" id="{71F7BFC7-5714-4891-9B68-60449237CA4F}"/>
              </a:ext>
            </a:extLst>
          </p:cNvPr>
          <p:cNvSpPr>
            <a:spLocks noGrp="1"/>
          </p:cNvSpPr>
          <p:nvPr>
            <p:ph type="dt" sz="half" idx="10"/>
          </p:nvPr>
        </p:nvSpPr>
        <p:spPr>
          <a:xfrm>
            <a:off x="838200" y="6360767"/>
            <a:ext cx="2743200" cy="365125"/>
          </a:xfrm>
        </p:spPr>
        <p:txBody>
          <a:bodyPr/>
          <a:lstStyle/>
          <a:p>
            <a:r>
              <a:rPr lang="en-US" dirty="0"/>
              <a:t>4/28/2022</a:t>
            </a:r>
          </a:p>
        </p:txBody>
      </p:sp>
      <p:sp>
        <p:nvSpPr>
          <p:cNvPr id="5" name="Slide Number Placeholder 4">
            <a:extLst>
              <a:ext uri="{FF2B5EF4-FFF2-40B4-BE49-F238E27FC236}">
                <a16:creationId xmlns:a16="http://schemas.microsoft.com/office/drawing/2014/main" id="{80E74EFA-25DB-4388-BDB8-9137646CDA22}"/>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11</a:t>
            </a:fld>
            <a:endParaRPr lang="en-US" dirty="0"/>
          </a:p>
        </p:txBody>
      </p:sp>
      <p:sp>
        <p:nvSpPr>
          <p:cNvPr id="6" name="Rectangle 5">
            <a:extLst>
              <a:ext uri="{FF2B5EF4-FFF2-40B4-BE49-F238E27FC236}">
                <a16:creationId xmlns:a16="http://schemas.microsoft.com/office/drawing/2014/main" id="{B1C01A35-8813-482C-A663-D98D22280FA4}"/>
              </a:ext>
            </a:extLst>
          </p:cNvPr>
          <p:cNvSpPr/>
          <p:nvPr/>
        </p:nvSpPr>
        <p:spPr>
          <a:xfrm>
            <a:off x="2523066" y="5723467"/>
            <a:ext cx="7145867" cy="491066"/>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ACS Communication Testing Allocated to May 3</a:t>
            </a:r>
            <a:r>
              <a:rPr lang="en-US" baseline="30000" dirty="0"/>
              <a:t>rd</a:t>
            </a:r>
            <a:r>
              <a:rPr lang="en-US" dirty="0"/>
              <a:t> </a:t>
            </a:r>
          </a:p>
        </p:txBody>
      </p:sp>
    </p:spTree>
    <p:extLst>
      <p:ext uri="{BB962C8B-B14F-4D97-AF65-F5344CB8AC3E}">
        <p14:creationId xmlns:p14="http://schemas.microsoft.com/office/powerpoint/2010/main" val="894806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F6B8FD-8A9A-434A-8640-D92B3F40D3B4}"/>
              </a:ext>
            </a:extLst>
          </p:cNvPr>
          <p:cNvSpPr>
            <a:spLocks noGrp="1"/>
          </p:cNvSpPr>
          <p:nvPr>
            <p:ph type="title"/>
          </p:nvPr>
        </p:nvSpPr>
        <p:spPr/>
        <p:txBody>
          <a:bodyPr/>
          <a:lstStyle/>
          <a:p>
            <a:r>
              <a:rPr lang="en-US" dirty="0"/>
              <a:t>Pinellas ACS Hurricane Amaranth Exercise</a:t>
            </a:r>
            <a:br>
              <a:rPr lang="en-US" dirty="0"/>
            </a:br>
            <a:r>
              <a:rPr lang="en-US" sz="2800" dirty="0"/>
              <a:t>ACS Operational Period One</a:t>
            </a:r>
          </a:p>
        </p:txBody>
      </p:sp>
      <p:sp>
        <p:nvSpPr>
          <p:cNvPr id="3" name="Content Placeholder 2">
            <a:extLst>
              <a:ext uri="{FF2B5EF4-FFF2-40B4-BE49-F238E27FC236}">
                <a16:creationId xmlns:a16="http://schemas.microsoft.com/office/drawing/2014/main" id="{6F528CEF-1CB1-4F70-8D59-BB20CF656ECE}"/>
              </a:ext>
            </a:extLst>
          </p:cNvPr>
          <p:cNvSpPr>
            <a:spLocks noGrp="1"/>
          </p:cNvSpPr>
          <p:nvPr>
            <p:ph idx="1"/>
          </p:nvPr>
        </p:nvSpPr>
        <p:spPr>
          <a:xfrm>
            <a:off x="838200" y="1825625"/>
            <a:ext cx="10515600" cy="4621742"/>
          </a:xfrm>
        </p:spPr>
        <p:txBody>
          <a:bodyPr>
            <a:normAutofit lnSpcReduction="10000"/>
          </a:bodyPr>
          <a:lstStyle/>
          <a:p>
            <a:r>
              <a:rPr lang="en-US" sz="2100" dirty="0"/>
              <a:t>On Sunday May 1</a:t>
            </a:r>
            <a:r>
              <a:rPr lang="en-US" sz="2100" baseline="30000" dirty="0"/>
              <a:t>st</a:t>
            </a:r>
            <a:r>
              <a:rPr lang="en-US" sz="2100" dirty="0"/>
              <a:t>, 2022</a:t>
            </a:r>
          </a:p>
          <a:p>
            <a:pPr lvl="1"/>
            <a:r>
              <a:rPr lang="en-US" sz="1800" dirty="0">
                <a:latin typeface="Calibri" panose="020F0502020204030204" pitchFamily="34" charset="0"/>
                <a:ea typeface="Times New Roman" panose="02020603050405020304" pitchFamily="18" charset="0"/>
                <a:cs typeface="Times New Roman" panose="02020603050405020304" pitchFamily="18" charset="0"/>
              </a:rPr>
              <a:t>T</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he National Weather Service issues a bulletin stating that a tropical depression is likely to form in the Southern Gulf of Mexico and that the projected storm track includes Pinellas County.</a:t>
            </a:r>
          </a:p>
          <a:p>
            <a:pPr lvl="1"/>
            <a:r>
              <a:rPr lang="en-US" sz="1700" dirty="0"/>
              <a:t>ACS RO notifies ACS membership of Level 3 Activation (</a:t>
            </a:r>
            <a:r>
              <a:rPr lang="en-US" sz="1700" i="1" dirty="0"/>
              <a:t>ALERT</a:t>
            </a:r>
            <a:r>
              <a:rPr lang="en-US" sz="1700" dirty="0"/>
              <a:t>) via Pinellas Alert System and ACS Tactical Resource Net is established at level 3</a:t>
            </a:r>
          </a:p>
          <a:p>
            <a:r>
              <a:rPr lang="en-US" sz="2100" dirty="0"/>
              <a:t>On Monday May 2</a:t>
            </a:r>
            <a:r>
              <a:rPr lang="en-US" sz="2100" baseline="30000" dirty="0"/>
              <a:t>nd</a:t>
            </a:r>
            <a:r>
              <a:rPr lang="en-US" sz="2100" dirty="0"/>
              <a:t>, 2022</a:t>
            </a:r>
          </a:p>
          <a:p>
            <a:pPr lvl="1"/>
            <a:r>
              <a:rPr lang="en-US" sz="1700" dirty="0"/>
              <a:t>A tropical depression forms, later becoming Tropical Storm </a:t>
            </a:r>
            <a:r>
              <a:rPr lang="en-US" sz="1700" b="1" i="1" dirty="0"/>
              <a:t>Amaranth</a:t>
            </a:r>
            <a:r>
              <a:rPr lang="en-US" sz="1700" dirty="0"/>
              <a:t>. There is a high probability that a hurricane will make landfall within Pinellas County.</a:t>
            </a:r>
          </a:p>
          <a:p>
            <a:pPr lvl="1"/>
            <a:r>
              <a:rPr lang="en-US" sz="1700" dirty="0"/>
              <a:t>As the simulated storm intensifies and land fall probability at Pinellas County increases, ACS RO notifies ACS membership of Level 2 Activation (</a:t>
            </a:r>
            <a:r>
              <a:rPr lang="en-US" sz="1700" i="1" dirty="0"/>
              <a:t>STAND-BY</a:t>
            </a:r>
            <a:r>
              <a:rPr lang="en-US" sz="1700" dirty="0"/>
              <a:t>) via Pinellas Alert System and ACS Tactical-Resource net is established at level 2.</a:t>
            </a:r>
          </a:p>
          <a:p>
            <a:pPr lvl="1"/>
            <a:r>
              <a:rPr lang="en-US" sz="1800" dirty="0">
                <a:effectLst/>
                <a:latin typeface="Calibri" panose="020F0502020204030204" pitchFamily="34" charset="0"/>
                <a:ea typeface="Times New Roman" panose="02020603050405020304" pitchFamily="18" charset="0"/>
                <a:cs typeface="Times New Roman" panose="02020603050405020304" pitchFamily="18" charset="0"/>
              </a:rPr>
              <a:t>Late on the evening, the ACS RO notifies the membership via Pinellas Alert that ACS will be transitioning to Level 1 activation </a:t>
            </a:r>
            <a:r>
              <a:rPr lang="en-US" sz="1800" dirty="0"/>
              <a:t>(</a:t>
            </a:r>
            <a:r>
              <a:rPr lang="en-US" sz="1800" i="1" dirty="0"/>
              <a:t>ACTIVATE</a:t>
            </a:r>
            <a:r>
              <a:rPr lang="en-US" sz="1800" dirty="0"/>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at 0700 on the morning of May 3</a:t>
            </a:r>
            <a:r>
              <a:rPr lang="en-US" sz="1800" baseline="30000" dirty="0">
                <a:effectLst/>
                <a:latin typeface="Calibri" panose="020F0502020204030204" pitchFamily="34" charset="0"/>
                <a:ea typeface="Times New Roman" panose="02020603050405020304" pitchFamily="18" charset="0"/>
                <a:cs typeface="Times New Roman" panose="02020603050405020304" pitchFamily="18" charset="0"/>
              </a:rPr>
              <a:t>rd.</a:t>
            </a:r>
            <a:endParaRPr lang="en-US" sz="1700" dirty="0"/>
          </a:p>
          <a:p>
            <a:r>
              <a:rPr lang="en-US" sz="2100" dirty="0"/>
              <a:t>On the morning of Tuesday May 3rd , 2022</a:t>
            </a:r>
          </a:p>
          <a:p>
            <a:pPr lvl="1"/>
            <a:r>
              <a:rPr lang="en-US" sz="1700" dirty="0"/>
              <a:t>At 0700, the ACS Tactical-Resource net is established at Level 1.</a:t>
            </a:r>
          </a:p>
          <a:p>
            <a:pPr lvl="1"/>
            <a:r>
              <a:rPr lang="en-US" sz="1700" dirty="0"/>
              <a:t>ACS Radio Operators scheduled for deployment report to the EOC.</a:t>
            </a:r>
          </a:p>
        </p:txBody>
      </p:sp>
      <p:sp>
        <p:nvSpPr>
          <p:cNvPr id="4" name="Date Placeholder 3">
            <a:extLst>
              <a:ext uri="{FF2B5EF4-FFF2-40B4-BE49-F238E27FC236}">
                <a16:creationId xmlns:a16="http://schemas.microsoft.com/office/drawing/2014/main" id="{67C7A82F-5142-44B4-A876-AF6020474B4F}"/>
              </a:ext>
            </a:extLst>
          </p:cNvPr>
          <p:cNvSpPr>
            <a:spLocks noGrp="1"/>
          </p:cNvSpPr>
          <p:nvPr>
            <p:ph type="dt" sz="half" idx="10"/>
          </p:nvPr>
        </p:nvSpPr>
        <p:spPr>
          <a:xfrm>
            <a:off x="838200" y="6360767"/>
            <a:ext cx="2743200" cy="365125"/>
          </a:xfrm>
        </p:spPr>
        <p:txBody>
          <a:bodyPr/>
          <a:lstStyle/>
          <a:p>
            <a:r>
              <a:rPr lang="en-US" dirty="0"/>
              <a:t>4/28/2022</a:t>
            </a:r>
          </a:p>
        </p:txBody>
      </p:sp>
      <p:sp>
        <p:nvSpPr>
          <p:cNvPr id="5" name="Slide Number Placeholder 4">
            <a:extLst>
              <a:ext uri="{FF2B5EF4-FFF2-40B4-BE49-F238E27FC236}">
                <a16:creationId xmlns:a16="http://schemas.microsoft.com/office/drawing/2014/main" id="{9B3B1E7C-606A-4CCE-B6DD-C3A8BC1C9DF1}"/>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12</a:t>
            </a:fld>
            <a:endParaRPr lang="en-US" dirty="0"/>
          </a:p>
        </p:txBody>
      </p:sp>
    </p:spTree>
    <p:extLst>
      <p:ext uri="{BB962C8B-B14F-4D97-AF65-F5344CB8AC3E}">
        <p14:creationId xmlns:p14="http://schemas.microsoft.com/office/powerpoint/2010/main" val="194233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F6B8FD-8A9A-434A-8640-D92B3F40D3B4}"/>
              </a:ext>
            </a:extLst>
          </p:cNvPr>
          <p:cNvSpPr>
            <a:spLocks noGrp="1"/>
          </p:cNvSpPr>
          <p:nvPr>
            <p:ph type="title"/>
          </p:nvPr>
        </p:nvSpPr>
        <p:spPr/>
        <p:txBody>
          <a:bodyPr/>
          <a:lstStyle/>
          <a:p>
            <a:r>
              <a:rPr lang="en-US" dirty="0"/>
              <a:t>Pinellas ACS Hurricane Amaranth Exercise</a:t>
            </a:r>
            <a:br>
              <a:rPr lang="en-US" dirty="0"/>
            </a:br>
            <a:r>
              <a:rPr lang="en-US" sz="2800" dirty="0"/>
              <a:t>ACS Operational Period Two</a:t>
            </a:r>
          </a:p>
        </p:txBody>
      </p:sp>
      <p:sp>
        <p:nvSpPr>
          <p:cNvPr id="3" name="Content Placeholder 2">
            <a:extLst>
              <a:ext uri="{FF2B5EF4-FFF2-40B4-BE49-F238E27FC236}">
                <a16:creationId xmlns:a16="http://schemas.microsoft.com/office/drawing/2014/main" id="{6F528CEF-1CB1-4F70-8D59-BB20CF656ECE}"/>
              </a:ext>
            </a:extLst>
          </p:cNvPr>
          <p:cNvSpPr>
            <a:spLocks noGrp="1"/>
          </p:cNvSpPr>
          <p:nvPr>
            <p:ph idx="1"/>
          </p:nvPr>
        </p:nvSpPr>
        <p:spPr>
          <a:xfrm>
            <a:off x="838200" y="1825625"/>
            <a:ext cx="10515600" cy="4744508"/>
          </a:xfrm>
        </p:spPr>
        <p:txBody>
          <a:bodyPr>
            <a:normAutofit/>
          </a:bodyPr>
          <a:lstStyle/>
          <a:p>
            <a:r>
              <a:rPr lang="en-US" sz="2100" dirty="0"/>
              <a:t>On Tuesday 3rd, 2022</a:t>
            </a:r>
          </a:p>
          <a:p>
            <a:pPr lvl="1"/>
            <a:r>
              <a:rPr lang="en-US" sz="1800" dirty="0"/>
              <a:t>Pinellas County orders the mandatory evacuation of zones A, B, and C (simulated); Emergency evacuation shelters are opened; and Incident Communication Center (ICC) equipment is prepositioned. </a:t>
            </a:r>
          </a:p>
          <a:p>
            <a:pPr lvl="1"/>
            <a:r>
              <a:rPr lang="en-US" sz="1800" dirty="0"/>
              <a:t>On the morning of May 3</a:t>
            </a:r>
            <a:r>
              <a:rPr lang="en-US" sz="1800" baseline="30000" dirty="0"/>
              <a:t>rd</a:t>
            </a:r>
            <a:r>
              <a:rPr lang="en-US" sz="1800" dirty="0"/>
              <a:t>, 2022, the weather has not yet begun to deteriorate, and ACS team members are able to move between their homes, the EOC, and deployment locations without being impacted by the weather.</a:t>
            </a:r>
          </a:p>
          <a:p>
            <a:pPr lvl="1"/>
            <a:r>
              <a:rPr lang="en-US" sz="1800" dirty="0">
                <a:latin typeface="Calibri" panose="020F0502020204030204" pitchFamily="34" charset="0"/>
                <a:ea typeface="Times New Roman" panose="02020603050405020304" pitchFamily="18" charset="0"/>
                <a:cs typeface="Times New Roman" panose="02020603050405020304" pitchFamily="18" charset="0"/>
              </a:rPr>
              <a:t>ACS Operators report to EOC for operational briefing and deployment instructions</a:t>
            </a:r>
          </a:p>
          <a:p>
            <a:pPr lvl="2"/>
            <a:r>
              <a:rPr lang="en-US" sz="1400" dirty="0">
                <a:latin typeface="Calibri" panose="020F0502020204030204" pitchFamily="34" charset="0"/>
                <a:ea typeface="Times New Roman" panose="02020603050405020304" pitchFamily="18" charset="0"/>
                <a:cs typeface="Times New Roman" panose="02020603050405020304" pitchFamily="18" charset="0"/>
              </a:rPr>
              <a:t>Up to Six emergency evacuation shelters are opened and staffed by ACS Radio Operators</a:t>
            </a:r>
          </a:p>
          <a:p>
            <a:pPr lvl="2"/>
            <a:r>
              <a:rPr lang="en-US" sz="1400" dirty="0">
                <a:effectLst/>
                <a:latin typeface="Calibri" panose="020F0502020204030204" pitchFamily="34" charset="0"/>
                <a:ea typeface="Times New Roman" panose="02020603050405020304" pitchFamily="18" charset="0"/>
                <a:cs typeface="Times New Roman" panose="02020603050405020304" pitchFamily="18" charset="0"/>
              </a:rPr>
              <a:t>Two Incident Communication Centers are prepositioned and staffed by ACS Radio Operators</a:t>
            </a:r>
          </a:p>
          <a:p>
            <a:pPr lvl="2"/>
            <a:r>
              <a:rPr lang="en-US" sz="1400" dirty="0">
                <a:latin typeface="Calibri" panose="020F0502020204030204" pitchFamily="34" charset="0"/>
                <a:ea typeface="Times New Roman" panose="02020603050405020304" pitchFamily="18" charset="0"/>
                <a:cs typeface="Times New Roman" panose="02020603050405020304" pitchFamily="18" charset="0"/>
              </a:rPr>
              <a:t>EOC Radio Room staffed by ACS Operators</a:t>
            </a:r>
          </a:p>
          <a:p>
            <a:pPr lvl="1"/>
            <a:r>
              <a:rPr lang="en-US" sz="1800" dirty="0">
                <a:latin typeface="Calibri" panose="020F0502020204030204" pitchFamily="34" charset="0"/>
                <a:ea typeface="Times New Roman" panose="02020603050405020304" pitchFamily="18" charset="0"/>
                <a:cs typeface="Times New Roman" panose="02020603050405020304" pitchFamily="18" charset="0"/>
              </a:rPr>
              <a:t>Teams exchange both tactical and formal message traffic with EOC radio room</a:t>
            </a:r>
          </a:p>
          <a:p>
            <a:pPr lvl="1"/>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ICC teams establish satellite and cellular ser</a:t>
            </a:r>
            <a:r>
              <a:rPr lang="en-US" sz="1800" dirty="0">
                <a:latin typeface="Calibri" panose="020F0502020204030204" pitchFamily="34" charset="0"/>
                <a:ea typeface="Times New Roman" panose="02020603050405020304" pitchFamily="18" charset="0"/>
                <a:cs typeface="Times New Roman" panose="02020603050405020304" pitchFamily="18" charset="0"/>
              </a:rPr>
              <a:t>vices for collocated Emergency Management personnel</a:t>
            </a:r>
          </a:p>
          <a:p>
            <a:pPr lvl="1"/>
            <a:r>
              <a:rPr lang="en-US" sz="1800" dirty="0">
                <a:effectLst/>
                <a:latin typeface="Calibri" panose="020F0502020204030204" pitchFamily="34" charset="0"/>
                <a:ea typeface="Times New Roman" panose="02020603050405020304" pitchFamily="18" charset="0"/>
                <a:cs typeface="Times New Roman" panose="02020603050405020304" pitchFamily="18" charset="0"/>
              </a:rPr>
              <a:t>Perform communications tests with Pinellas County Municipali</a:t>
            </a:r>
            <a:r>
              <a:rPr lang="en-US" sz="1800" dirty="0">
                <a:latin typeface="Calibri" panose="020F0502020204030204" pitchFamily="34" charset="0"/>
                <a:ea typeface="Times New Roman" panose="02020603050405020304" pitchFamily="18" charset="0"/>
                <a:cs typeface="Times New Roman" panose="02020603050405020304" pitchFamily="18" charset="0"/>
              </a:rPr>
              <a:t>ties</a:t>
            </a:r>
          </a:p>
          <a:p>
            <a:pPr lvl="1"/>
            <a:r>
              <a:rPr lang="en-US" sz="1800" dirty="0">
                <a:latin typeface="Calibri" panose="020F0502020204030204" pitchFamily="34" charset="0"/>
                <a:ea typeface="Times New Roman" panose="02020603050405020304" pitchFamily="18" charset="0"/>
                <a:cs typeface="Times New Roman" panose="02020603050405020304" pitchFamily="18" charset="0"/>
              </a:rPr>
              <a:t>After the storm passes, teams are directed to demobilize and return to the EOC for a Hotwash meeting</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1"/>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lvl="1"/>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67C7A82F-5142-44B4-A876-AF6020474B4F}"/>
              </a:ext>
            </a:extLst>
          </p:cNvPr>
          <p:cNvSpPr>
            <a:spLocks noGrp="1"/>
          </p:cNvSpPr>
          <p:nvPr>
            <p:ph type="dt" sz="half" idx="10"/>
          </p:nvPr>
        </p:nvSpPr>
        <p:spPr>
          <a:xfrm>
            <a:off x="838200" y="6360767"/>
            <a:ext cx="2743200" cy="365125"/>
          </a:xfrm>
        </p:spPr>
        <p:txBody>
          <a:bodyPr/>
          <a:lstStyle/>
          <a:p>
            <a:r>
              <a:rPr lang="en-US" dirty="0"/>
              <a:t>4/28/2022</a:t>
            </a:r>
          </a:p>
        </p:txBody>
      </p:sp>
      <p:sp>
        <p:nvSpPr>
          <p:cNvPr id="5" name="Slide Number Placeholder 4">
            <a:extLst>
              <a:ext uri="{FF2B5EF4-FFF2-40B4-BE49-F238E27FC236}">
                <a16:creationId xmlns:a16="http://schemas.microsoft.com/office/drawing/2014/main" id="{9B3B1E7C-606A-4CCE-B6DD-C3A8BC1C9DF1}"/>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13</a:t>
            </a:fld>
            <a:endParaRPr lang="en-US" dirty="0"/>
          </a:p>
        </p:txBody>
      </p:sp>
    </p:spTree>
    <p:extLst>
      <p:ext uri="{BB962C8B-B14F-4D97-AF65-F5344CB8AC3E}">
        <p14:creationId xmlns:p14="http://schemas.microsoft.com/office/powerpoint/2010/main" val="4081272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F6B8FD-8A9A-434A-8640-D92B3F40D3B4}"/>
              </a:ext>
            </a:extLst>
          </p:cNvPr>
          <p:cNvSpPr>
            <a:spLocks noGrp="1"/>
          </p:cNvSpPr>
          <p:nvPr>
            <p:ph type="title"/>
          </p:nvPr>
        </p:nvSpPr>
        <p:spPr/>
        <p:txBody>
          <a:bodyPr/>
          <a:lstStyle/>
          <a:p>
            <a:r>
              <a:rPr lang="en-US" dirty="0"/>
              <a:t>Pinellas ACS Hurricane Amaranth Exercise</a:t>
            </a:r>
            <a:br>
              <a:rPr lang="en-US" dirty="0"/>
            </a:br>
            <a:r>
              <a:rPr lang="en-US" sz="2800" dirty="0"/>
              <a:t>ACS Operational Period Three</a:t>
            </a:r>
          </a:p>
        </p:txBody>
      </p:sp>
      <p:sp>
        <p:nvSpPr>
          <p:cNvPr id="3" name="Content Placeholder 2">
            <a:extLst>
              <a:ext uri="{FF2B5EF4-FFF2-40B4-BE49-F238E27FC236}">
                <a16:creationId xmlns:a16="http://schemas.microsoft.com/office/drawing/2014/main" id="{6F528CEF-1CB1-4F70-8D59-BB20CF656ECE}"/>
              </a:ext>
            </a:extLst>
          </p:cNvPr>
          <p:cNvSpPr>
            <a:spLocks noGrp="1"/>
          </p:cNvSpPr>
          <p:nvPr>
            <p:ph idx="1"/>
          </p:nvPr>
        </p:nvSpPr>
        <p:spPr>
          <a:xfrm>
            <a:off x="838200" y="1825625"/>
            <a:ext cx="10515600" cy="4744508"/>
          </a:xfrm>
        </p:spPr>
        <p:txBody>
          <a:bodyPr>
            <a:normAutofit/>
          </a:bodyPr>
          <a:lstStyle/>
          <a:p>
            <a:r>
              <a:rPr lang="en-US" sz="2100" dirty="0"/>
              <a:t>On Tuesday 3rd, 2022 - Afternoon</a:t>
            </a:r>
          </a:p>
          <a:p>
            <a:pPr lvl="1"/>
            <a:r>
              <a:rPr lang="en-US" sz="1800" dirty="0">
                <a:latin typeface="Calibri" panose="020F0502020204030204" pitchFamily="34" charset="0"/>
                <a:ea typeface="Times New Roman" panose="02020603050405020304" pitchFamily="18" charset="0"/>
                <a:cs typeface="Times New Roman" panose="02020603050405020304" pitchFamily="18" charset="0"/>
              </a:rPr>
              <a:t>H</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urricane Amaranth departs Pinellas County, and the weather clears sufficiently to allow personnel onto the roof the public safety complex.</a:t>
            </a:r>
          </a:p>
          <a:p>
            <a:pPr lvl="1"/>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All internet, cell phone, and land line circuits at the EOC are inoperative requiring the use of Satellite and HF radio circuits for communications with the State of Florida EOC.</a:t>
            </a:r>
          </a:p>
          <a:p>
            <a:pPr lvl="1"/>
            <a:r>
              <a:rPr lang="en-US" sz="1800" dirty="0">
                <a:latin typeface="Calibri" panose="020F0502020204030204" pitchFamily="34" charset="0"/>
                <a:ea typeface="Times New Roman" panose="02020603050405020304" pitchFamily="18" charset="0"/>
                <a:cs typeface="Times New Roman" panose="02020603050405020304" pitchFamily="18" charset="0"/>
              </a:rPr>
              <a:t>ACS Radio Operators install the TracStar satellite antenna on the roof of the Public Safety Complex</a:t>
            </a:r>
          </a:p>
          <a:p>
            <a:pPr lvl="2"/>
            <a:r>
              <a:rPr lang="en-US" sz="1400" dirty="0">
                <a:latin typeface="Calibri" panose="020F0502020204030204" pitchFamily="34" charset="0"/>
                <a:ea typeface="Times New Roman" panose="02020603050405020304" pitchFamily="18" charset="0"/>
                <a:cs typeface="Times New Roman" panose="02020603050405020304" pitchFamily="18" charset="0"/>
              </a:rPr>
              <a:t>Confirm proper operation of all EOC red phones</a:t>
            </a:r>
          </a:p>
          <a:p>
            <a:pPr lvl="1"/>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ACS Radio Operators exchange </a:t>
            </a:r>
            <a:r>
              <a:rPr lang="en-US" sz="1800" dirty="0">
                <a:latin typeface="Calibri" panose="020F0502020204030204" pitchFamily="34" charset="0"/>
                <a:ea typeface="Times New Roman" panose="02020603050405020304" pitchFamily="18" charset="0"/>
                <a:cs typeface="Times New Roman" panose="02020603050405020304" pitchFamily="18" charset="0"/>
              </a:rPr>
              <a:t>message traffic with the State of Florida EOC</a:t>
            </a:r>
          </a:p>
          <a:p>
            <a:pPr lvl="2"/>
            <a:r>
              <a:rPr lang="en-US" sz="1400" dirty="0">
                <a:effectLst/>
                <a:latin typeface="Calibri" panose="020F0502020204030204" pitchFamily="34" charset="0"/>
                <a:ea typeface="Times New Roman" panose="02020603050405020304" pitchFamily="18" charset="0"/>
                <a:cs typeface="Times New Roman" panose="02020603050405020304" pitchFamily="18" charset="0"/>
              </a:rPr>
              <a:t>HF Amateur Radio Winlink digital messages</a:t>
            </a:r>
          </a:p>
          <a:p>
            <a:pPr lvl="2"/>
            <a:r>
              <a:rPr lang="en-US" sz="1400" dirty="0">
                <a:latin typeface="Calibri" panose="020F0502020204030204" pitchFamily="34" charset="0"/>
                <a:ea typeface="Times New Roman" panose="02020603050405020304" pitchFamily="18" charset="0"/>
                <a:cs typeface="Times New Roman" panose="02020603050405020304" pitchFamily="18" charset="0"/>
              </a:rPr>
              <a:t>SHARES Winlink digital messages</a:t>
            </a:r>
          </a:p>
          <a:p>
            <a:pPr lvl="2"/>
            <a:r>
              <a:rPr lang="en-US" sz="1400" dirty="0">
                <a:effectLst/>
                <a:latin typeface="Calibri" panose="020F0502020204030204" pitchFamily="34" charset="0"/>
                <a:ea typeface="Times New Roman" panose="02020603050405020304" pitchFamily="18" charset="0"/>
                <a:cs typeface="Times New Roman" panose="02020603050405020304" pitchFamily="18" charset="0"/>
              </a:rPr>
              <a:t>EMnet</a:t>
            </a:r>
            <a:r>
              <a:rPr lang="en-US" sz="1400" dirty="0">
                <a:latin typeface="Calibri" panose="020F0502020204030204" pitchFamily="34" charset="0"/>
                <a:ea typeface="Times New Roman" panose="02020603050405020304" pitchFamily="18" charset="0"/>
                <a:cs typeface="Times New Roman" panose="02020603050405020304" pitchFamily="18" charset="0"/>
              </a:rPr>
              <a:t> and </a:t>
            </a: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MSAT systems</a:t>
            </a:r>
          </a:p>
          <a:p>
            <a:pPr lvl="1"/>
            <a:r>
              <a:rPr lang="en-US" sz="1800" dirty="0">
                <a:latin typeface="Calibri" panose="020F0502020204030204" pitchFamily="34" charset="0"/>
                <a:ea typeface="Times New Roman" panose="02020603050405020304" pitchFamily="18" charset="0"/>
                <a:cs typeface="Times New Roman" panose="02020603050405020304" pitchFamily="18" charset="0"/>
              </a:rPr>
              <a:t>Following restoration of all services, demobilize and conduct hot wash meeting</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2"/>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lvl="1"/>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67C7A82F-5142-44B4-A876-AF6020474B4F}"/>
              </a:ext>
            </a:extLst>
          </p:cNvPr>
          <p:cNvSpPr>
            <a:spLocks noGrp="1"/>
          </p:cNvSpPr>
          <p:nvPr>
            <p:ph type="dt" sz="half" idx="10"/>
          </p:nvPr>
        </p:nvSpPr>
        <p:spPr>
          <a:xfrm>
            <a:off x="838200" y="6360767"/>
            <a:ext cx="2743200" cy="365125"/>
          </a:xfrm>
        </p:spPr>
        <p:txBody>
          <a:bodyPr/>
          <a:lstStyle/>
          <a:p>
            <a:r>
              <a:rPr lang="en-US" dirty="0"/>
              <a:t>4/28/2022</a:t>
            </a:r>
          </a:p>
        </p:txBody>
      </p:sp>
      <p:sp>
        <p:nvSpPr>
          <p:cNvPr id="5" name="Slide Number Placeholder 4">
            <a:extLst>
              <a:ext uri="{FF2B5EF4-FFF2-40B4-BE49-F238E27FC236}">
                <a16:creationId xmlns:a16="http://schemas.microsoft.com/office/drawing/2014/main" id="{9B3B1E7C-606A-4CCE-B6DD-C3A8BC1C9DF1}"/>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14</a:t>
            </a:fld>
            <a:endParaRPr lang="en-US" dirty="0"/>
          </a:p>
        </p:txBody>
      </p:sp>
    </p:spTree>
    <p:extLst>
      <p:ext uri="{BB962C8B-B14F-4D97-AF65-F5344CB8AC3E}">
        <p14:creationId xmlns:p14="http://schemas.microsoft.com/office/powerpoint/2010/main" val="952130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EEF385-71A5-48DA-A615-36DBF633C331}"/>
              </a:ext>
            </a:extLst>
          </p:cNvPr>
          <p:cNvSpPr/>
          <p:nvPr/>
        </p:nvSpPr>
        <p:spPr>
          <a:xfrm>
            <a:off x="1144988" y="2874833"/>
            <a:ext cx="7728668" cy="3896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47BB9C-A63E-47A0-9D36-9F2663F1F6F2}"/>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4AF58B78-A86F-4527-8F20-5C3A9FC44F40}"/>
              </a:ext>
            </a:extLst>
          </p:cNvPr>
          <p:cNvSpPr>
            <a:spLocks noGrp="1"/>
          </p:cNvSpPr>
          <p:nvPr>
            <p:ph idx="1"/>
          </p:nvPr>
        </p:nvSpPr>
        <p:spPr/>
        <p:txBody>
          <a:bodyPr/>
          <a:lstStyle/>
          <a:p>
            <a:r>
              <a:rPr lang="en-US" dirty="0"/>
              <a:t>Exercise Objectives</a:t>
            </a:r>
          </a:p>
          <a:p>
            <a:r>
              <a:rPr lang="en-US" dirty="0"/>
              <a:t>Scenario</a:t>
            </a:r>
          </a:p>
          <a:p>
            <a:r>
              <a:rPr lang="en-US" dirty="0"/>
              <a:t>Schedule</a:t>
            </a:r>
          </a:p>
          <a:p>
            <a:r>
              <a:rPr lang="en-US" dirty="0"/>
              <a:t>Site Survey – Deployment locations</a:t>
            </a:r>
          </a:p>
          <a:p>
            <a:r>
              <a:rPr lang="en-US" dirty="0"/>
              <a:t>Documentation</a:t>
            </a:r>
          </a:p>
        </p:txBody>
      </p:sp>
      <p:sp>
        <p:nvSpPr>
          <p:cNvPr id="4" name="Date Placeholder 3">
            <a:extLst>
              <a:ext uri="{FF2B5EF4-FFF2-40B4-BE49-F238E27FC236}">
                <a16:creationId xmlns:a16="http://schemas.microsoft.com/office/drawing/2014/main" id="{2B0C4574-D0CB-43ED-83EB-AE73A0CAF51A}"/>
              </a:ext>
            </a:extLst>
          </p:cNvPr>
          <p:cNvSpPr>
            <a:spLocks noGrp="1"/>
          </p:cNvSpPr>
          <p:nvPr>
            <p:ph type="dt" sz="half" idx="10"/>
          </p:nvPr>
        </p:nvSpPr>
        <p:spPr>
          <a:xfrm>
            <a:off x="838200" y="6360767"/>
            <a:ext cx="2743200" cy="365125"/>
          </a:xfrm>
        </p:spPr>
        <p:txBody>
          <a:bodyPr/>
          <a:lstStyle/>
          <a:p>
            <a:r>
              <a:rPr lang="en-US" dirty="0"/>
              <a:t>4/28/2022</a:t>
            </a:r>
          </a:p>
        </p:txBody>
      </p:sp>
      <p:sp>
        <p:nvSpPr>
          <p:cNvPr id="5" name="Slide Number Placeholder 4">
            <a:extLst>
              <a:ext uri="{FF2B5EF4-FFF2-40B4-BE49-F238E27FC236}">
                <a16:creationId xmlns:a16="http://schemas.microsoft.com/office/drawing/2014/main" id="{E93FD6AC-E0F2-465D-844E-B881AA395B31}"/>
              </a:ext>
            </a:extLst>
          </p:cNvPr>
          <p:cNvSpPr>
            <a:spLocks noGrp="1"/>
          </p:cNvSpPr>
          <p:nvPr>
            <p:ph type="sldNum" sz="quarter" idx="12"/>
          </p:nvPr>
        </p:nvSpPr>
        <p:spPr/>
        <p:txBody>
          <a:bodyPr/>
          <a:lstStyle/>
          <a:p>
            <a:fld id="{D6E2ACB8-2D19-4FCE-80FD-A7A894208944}" type="slidenum">
              <a:rPr lang="en-US" smtClean="0"/>
              <a:t>15</a:t>
            </a:fld>
            <a:endParaRPr lang="en-US" dirty="0"/>
          </a:p>
        </p:txBody>
      </p:sp>
    </p:spTree>
    <p:extLst>
      <p:ext uri="{BB962C8B-B14F-4D97-AF65-F5344CB8AC3E}">
        <p14:creationId xmlns:p14="http://schemas.microsoft.com/office/powerpoint/2010/main" val="2061117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ACA38-D242-4A7D-800D-DD7C79959D48}"/>
              </a:ext>
            </a:extLst>
          </p:cNvPr>
          <p:cNvSpPr>
            <a:spLocks noGrp="1"/>
          </p:cNvSpPr>
          <p:nvPr>
            <p:ph type="title"/>
          </p:nvPr>
        </p:nvSpPr>
        <p:spPr/>
        <p:txBody>
          <a:bodyPr>
            <a:normAutofit/>
          </a:bodyPr>
          <a:lstStyle/>
          <a:p>
            <a:r>
              <a:rPr lang="en-US" dirty="0"/>
              <a:t>Pinellas ACS Hurricane Amaranth Exercise</a:t>
            </a:r>
            <a:br>
              <a:rPr lang="en-US" dirty="0"/>
            </a:br>
            <a:r>
              <a:rPr lang="en-US" sz="2800" dirty="0"/>
              <a:t>Exercise Planning – Development Schedule</a:t>
            </a:r>
          </a:p>
        </p:txBody>
      </p:sp>
      <p:sp>
        <p:nvSpPr>
          <p:cNvPr id="4" name="Date Placeholder 3">
            <a:extLst>
              <a:ext uri="{FF2B5EF4-FFF2-40B4-BE49-F238E27FC236}">
                <a16:creationId xmlns:a16="http://schemas.microsoft.com/office/drawing/2014/main" id="{4EA63A20-16B1-4047-99FE-40230EBF3C64}"/>
              </a:ext>
            </a:extLst>
          </p:cNvPr>
          <p:cNvSpPr>
            <a:spLocks noGrp="1"/>
          </p:cNvSpPr>
          <p:nvPr>
            <p:ph type="dt" sz="half" idx="10"/>
          </p:nvPr>
        </p:nvSpPr>
        <p:spPr>
          <a:xfrm>
            <a:off x="838200" y="6360767"/>
            <a:ext cx="2743200" cy="365125"/>
          </a:xfrm>
        </p:spPr>
        <p:txBody>
          <a:bodyPr/>
          <a:lstStyle/>
          <a:p>
            <a:r>
              <a:rPr lang="en-US" dirty="0"/>
              <a:t>4/28/2022</a:t>
            </a:r>
          </a:p>
        </p:txBody>
      </p:sp>
      <p:sp>
        <p:nvSpPr>
          <p:cNvPr id="5" name="Slide Number Placeholder 4">
            <a:extLst>
              <a:ext uri="{FF2B5EF4-FFF2-40B4-BE49-F238E27FC236}">
                <a16:creationId xmlns:a16="http://schemas.microsoft.com/office/drawing/2014/main" id="{787EFBB4-BC32-40AB-84F6-09432CE529BC}"/>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16</a:t>
            </a:fld>
            <a:endParaRPr lang="en-US" dirty="0"/>
          </a:p>
        </p:txBody>
      </p:sp>
      <p:graphicFrame>
        <p:nvGraphicFramePr>
          <p:cNvPr id="3" name="Object 2">
            <a:extLst>
              <a:ext uri="{FF2B5EF4-FFF2-40B4-BE49-F238E27FC236}">
                <a16:creationId xmlns:a16="http://schemas.microsoft.com/office/drawing/2014/main" id="{726179C1-5A52-4456-B47E-88E43FD78367}"/>
              </a:ext>
            </a:extLst>
          </p:cNvPr>
          <p:cNvGraphicFramePr>
            <a:graphicFrameLocks noChangeAspect="1"/>
          </p:cNvGraphicFramePr>
          <p:nvPr>
            <p:extLst>
              <p:ext uri="{D42A27DB-BD31-4B8C-83A1-F6EECF244321}">
                <p14:modId xmlns:p14="http://schemas.microsoft.com/office/powerpoint/2010/main" val="2680688611"/>
              </p:ext>
            </p:extLst>
          </p:nvPr>
        </p:nvGraphicFramePr>
        <p:xfrm>
          <a:off x="146050" y="1868488"/>
          <a:ext cx="5949950" cy="4567237"/>
        </p:xfrm>
        <a:graphic>
          <a:graphicData uri="http://schemas.openxmlformats.org/presentationml/2006/ole">
            <mc:AlternateContent xmlns:mc="http://schemas.openxmlformats.org/markup-compatibility/2006">
              <mc:Choice xmlns:v="urn:schemas-microsoft-com:vml" Requires="v">
                <p:oleObj spid="_x0000_s2082" name="Document" r:id="rId4" imgW="5949456" imgH="4567195" progId="Word.Document.12">
                  <p:embed/>
                </p:oleObj>
              </mc:Choice>
              <mc:Fallback>
                <p:oleObj name="Document" r:id="rId4" imgW="5949456" imgH="4567195" progId="Word.Document.12">
                  <p:embed/>
                  <p:pic>
                    <p:nvPicPr>
                      <p:cNvPr id="0" name=""/>
                      <p:cNvPicPr/>
                      <p:nvPr/>
                    </p:nvPicPr>
                    <p:blipFill>
                      <a:blip r:embed="rId5"/>
                      <a:stretch>
                        <a:fillRect/>
                      </a:stretch>
                    </p:blipFill>
                    <p:spPr>
                      <a:xfrm>
                        <a:off x="146050" y="1868488"/>
                        <a:ext cx="5949950" cy="456723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FE7EBB02-4EEA-4CD4-AA65-F9AB8E81A8CA}"/>
              </a:ext>
            </a:extLst>
          </p:cNvPr>
          <p:cNvGraphicFramePr>
            <a:graphicFrameLocks noChangeAspect="1"/>
          </p:cNvGraphicFramePr>
          <p:nvPr>
            <p:extLst>
              <p:ext uri="{D42A27DB-BD31-4B8C-83A1-F6EECF244321}">
                <p14:modId xmlns:p14="http://schemas.microsoft.com/office/powerpoint/2010/main" val="520208277"/>
              </p:ext>
            </p:extLst>
          </p:nvPr>
        </p:nvGraphicFramePr>
        <p:xfrm>
          <a:off x="6181725" y="1868488"/>
          <a:ext cx="5949950" cy="4022725"/>
        </p:xfrm>
        <a:graphic>
          <a:graphicData uri="http://schemas.openxmlformats.org/presentationml/2006/ole">
            <mc:AlternateContent xmlns:mc="http://schemas.openxmlformats.org/markup-compatibility/2006">
              <mc:Choice xmlns:v="urn:schemas-microsoft-com:vml" Requires="v">
                <p:oleObj spid="_x0000_s2083" name="Document" r:id="rId6" imgW="5949456" imgH="4022794" progId="Word.Document.12">
                  <p:embed/>
                </p:oleObj>
              </mc:Choice>
              <mc:Fallback>
                <p:oleObj name="Document" r:id="rId6" imgW="5949456" imgH="4022794" progId="Word.Document.12">
                  <p:embed/>
                  <p:pic>
                    <p:nvPicPr>
                      <p:cNvPr id="0" name=""/>
                      <p:cNvPicPr/>
                      <p:nvPr/>
                    </p:nvPicPr>
                    <p:blipFill>
                      <a:blip r:embed="rId7"/>
                      <a:stretch>
                        <a:fillRect/>
                      </a:stretch>
                    </p:blipFill>
                    <p:spPr>
                      <a:xfrm>
                        <a:off x="6181725" y="1868488"/>
                        <a:ext cx="5949950" cy="4022725"/>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DEB4838E-B78B-478F-8A8B-E1A1D31FE8A6}"/>
              </a:ext>
            </a:extLst>
          </p:cNvPr>
          <p:cNvSpPr txBox="1"/>
          <p:nvPr/>
        </p:nvSpPr>
        <p:spPr>
          <a:xfrm>
            <a:off x="9076267" y="6321365"/>
            <a:ext cx="1968809" cy="400110"/>
          </a:xfrm>
          <a:prstGeom prst="rect">
            <a:avLst/>
          </a:prstGeom>
          <a:noFill/>
        </p:spPr>
        <p:txBody>
          <a:bodyPr wrap="none" rtlCol="0">
            <a:spAutoFit/>
          </a:bodyPr>
          <a:lstStyle/>
          <a:p>
            <a:pPr marL="401638" indent="-401638"/>
            <a:r>
              <a:rPr lang="en-US" sz="1000" dirty="0"/>
              <a:t>EEG –	Exercise Evaluation Guide</a:t>
            </a:r>
          </a:p>
          <a:p>
            <a:pPr marL="401638" indent="-401638"/>
            <a:r>
              <a:rPr lang="en-US" sz="1000" dirty="0"/>
              <a:t>MSEL –	Master Scenario Event List</a:t>
            </a:r>
          </a:p>
        </p:txBody>
      </p:sp>
    </p:spTree>
    <p:extLst>
      <p:ext uri="{BB962C8B-B14F-4D97-AF65-F5344CB8AC3E}">
        <p14:creationId xmlns:p14="http://schemas.microsoft.com/office/powerpoint/2010/main" val="2073898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ACA38-D242-4A7D-800D-DD7C79959D48}"/>
              </a:ext>
            </a:extLst>
          </p:cNvPr>
          <p:cNvSpPr>
            <a:spLocks noGrp="1"/>
          </p:cNvSpPr>
          <p:nvPr>
            <p:ph type="title"/>
          </p:nvPr>
        </p:nvSpPr>
        <p:spPr/>
        <p:txBody>
          <a:bodyPr>
            <a:normAutofit/>
          </a:bodyPr>
          <a:lstStyle/>
          <a:p>
            <a:r>
              <a:rPr lang="en-US" dirty="0"/>
              <a:t>Pinellas ACS Hurricane Amaranth Exercise</a:t>
            </a:r>
            <a:br>
              <a:rPr lang="en-US" dirty="0"/>
            </a:br>
            <a:r>
              <a:rPr lang="en-US" sz="2800" dirty="0"/>
              <a:t>Schedule – Day one, Sunday May 1</a:t>
            </a:r>
            <a:r>
              <a:rPr lang="en-US" sz="2800" baseline="30000" dirty="0"/>
              <a:t>st</a:t>
            </a:r>
            <a:r>
              <a:rPr lang="en-US" sz="2800" dirty="0"/>
              <a:t>, 2022</a:t>
            </a:r>
          </a:p>
        </p:txBody>
      </p:sp>
      <p:sp>
        <p:nvSpPr>
          <p:cNvPr id="4" name="Date Placeholder 3">
            <a:extLst>
              <a:ext uri="{FF2B5EF4-FFF2-40B4-BE49-F238E27FC236}">
                <a16:creationId xmlns:a16="http://schemas.microsoft.com/office/drawing/2014/main" id="{4EA63A20-16B1-4047-99FE-40230EBF3C64}"/>
              </a:ext>
            </a:extLst>
          </p:cNvPr>
          <p:cNvSpPr>
            <a:spLocks noGrp="1"/>
          </p:cNvSpPr>
          <p:nvPr>
            <p:ph type="dt" sz="half" idx="10"/>
          </p:nvPr>
        </p:nvSpPr>
        <p:spPr>
          <a:xfrm>
            <a:off x="838200" y="6360767"/>
            <a:ext cx="2743200" cy="365125"/>
          </a:xfrm>
        </p:spPr>
        <p:txBody>
          <a:bodyPr/>
          <a:lstStyle/>
          <a:p>
            <a:r>
              <a:rPr lang="en-US" dirty="0"/>
              <a:t>4/28/2022</a:t>
            </a:r>
          </a:p>
        </p:txBody>
      </p:sp>
      <p:sp>
        <p:nvSpPr>
          <p:cNvPr id="5" name="Slide Number Placeholder 4">
            <a:extLst>
              <a:ext uri="{FF2B5EF4-FFF2-40B4-BE49-F238E27FC236}">
                <a16:creationId xmlns:a16="http://schemas.microsoft.com/office/drawing/2014/main" id="{787EFBB4-BC32-40AB-84F6-09432CE529BC}"/>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17</a:t>
            </a:fld>
            <a:endParaRPr lang="en-US" dirty="0"/>
          </a:p>
        </p:txBody>
      </p:sp>
      <p:graphicFrame>
        <p:nvGraphicFramePr>
          <p:cNvPr id="6" name="Table 5">
            <a:extLst>
              <a:ext uri="{FF2B5EF4-FFF2-40B4-BE49-F238E27FC236}">
                <a16:creationId xmlns:a16="http://schemas.microsoft.com/office/drawing/2014/main" id="{F15E0DD5-DB43-4F9B-99F9-05C483A05FF5}"/>
              </a:ext>
            </a:extLst>
          </p:cNvPr>
          <p:cNvGraphicFramePr>
            <a:graphicFrameLocks noGrp="1"/>
          </p:cNvGraphicFramePr>
          <p:nvPr>
            <p:extLst>
              <p:ext uri="{D42A27DB-BD31-4B8C-83A1-F6EECF244321}">
                <p14:modId xmlns:p14="http://schemas.microsoft.com/office/powerpoint/2010/main" val="2358233415"/>
              </p:ext>
            </p:extLst>
          </p:nvPr>
        </p:nvGraphicFramePr>
        <p:xfrm>
          <a:off x="5943599" y="2259848"/>
          <a:ext cx="5940425" cy="1615440"/>
        </p:xfrm>
        <a:graphic>
          <a:graphicData uri="http://schemas.openxmlformats.org/drawingml/2006/table">
            <a:tbl>
              <a:tblPr firstRow="1" firstCol="1" bandRow="1"/>
              <a:tblGrid>
                <a:gridCol w="968375">
                  <a:extLst>
                    <a:ext uri="{9D8B030D-6E8A-4147-A177-3AD203B41FA5}">
                      <a16:colId xmlns:a16="http://schemas.microsoft.com/office/drawing/2014/main" val="4042006211"/>
                    </a:ext>
                  </a:extLst>
                </a:gridCol>
                <a:gridCol w="970280">
                  <a:extLst>
                    <a:ext uri="{9D8B030D-6E8A-4147-A177-3AD203B41FA5}">
                      <a16:colId xmlns:a16="http://schemas.microsoft.com/office/drawing/2014/main" val="1410512078"/>
                    </a:ext>
                  </a:extLst>
                </a:gridCol>
                <a:gridCol w="2858770">
                  <a:extLst>
                    <a:ext uri="{9D8B030D-6E8A-4147-A177-3AD203B41FA5}">
                      <a16:colId xmlns:a16="http://schemas.microsoft.com/office/drawing/2014/main" val="854534414"/>
                    </a:ext>
                  </a:extLst>
                </a:gridCol>
                <a:gridCol w="1143000">
                  <a:extLst>
                    <a:ext uri="{9D8B030D-6E8A-4147-A177-3AD203B41FA5}">
                      <a16:colId xmlns:a16="http://schemas.microsoft.com/office/drawing/2014/main" val="821063934"/>
                    </a:ext>
                  </a:extLst>
                </a:gridCol>
              </a:tblGrid>
              <a:tr h="0">
                <a:tc>
                  <a:txBody>
                    <a:bodyPr/>
                    <a:lstStyle/>
                    <a:p>
                      <a:pPr marL="0" marR="0" algn="ctr">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Day 1:</a:t>
                      </a:r>
                      <a:b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May </a:t>
                      </a:r>
                      <a:r>
                        <a:rPr lang="en-US" sz="1100" b="1" baseline="300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1st</a:t>
                      </a: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2022</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9050" cap="flat" cmpd="dbl" algn="ctr">
                      <a:solidFill>
                        <a:srgbClr val="8EAADB"/>
                      </a:solidFill>
                      <a:prstDash val="solid"/>
                      <a:round/>
                      <a:headEnd type="none" w="med" len="med"/>
                      <a:tailEnd type="none" w="med" len="med"/>
                    </a:lnB>
                    <a:solidFill>
                      <a:srgbClr val="005288"/>
                    </a:solidFill>
                  </a:tcPr>
                </a:tc>
                <a:tc>
                  <a:txBody>
                    <a:bodyPr/>
                    <a:lstStyle/>
                    <a:p>
                      <a:pPr marL="0" marR="0" algn="ctr">
                        <a:spcBef>
                          <a:spcPts val="300"/>
                        </a:spcBef>
                        <a:spcAft>
                          <a:spcPts val="300"/>
                        </a:spcAft>
                      </a:pPr>
                      <a:r>
                        <a:rPr lang="en-US" sz="1100" b="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Personnel</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4472C4"/>
                      </a:solidFill>
                      <a:prstDash val="solid"/>
                      <a:round/>
                      <a:headEnd type="none" w="med" len="med"/>
                      <a:tailEnd type="none" w="med" len="med"/>
                    </a:lnT>
                    <a:lnB w="19050" cap="flat" cmpd="dbl" algn="ctr">
                      <a:solidFill>
                        <a:srgbClr val="8EAADB"/>
                      </a:solidFill>
                      <a:prstDash val="solid"/>
                      <a:round/>
                      <a:headEnd type="none" w="med" len="med"/>
                      <a:tailEnd type="none" w="med" len="med"/>
                    </a:lnB>
                    <a:solidFill>
                      <a:srgbClr val="005288"/>
                    </a:solidFill>
                  </a:tcPr>
                </a:tc>
                <a:tc>
                  <a:txBody>
                    <a:bodyPr/>
                    <a:lstStyle/>
                    <a:p>
                      <a:pPr marL="0" marR="0" algn="l">
                        <a:spcBef>
                          <a:spcPts val="300"/>
                        </a:spcBef>
                        <a:spcAft>
                          <a:spcPts val="300"/>
                        </a:spcAft>
                      </a:pPr>
                      <a:r>
                        <a:rPr lang="en-US" sz="1100" b="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Activity</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4472C4"/>
                      </a:solidFill>
                      <a:prstDash val="solid"/>
                      <a:round/>
                      <a:headEnd type="none" w="med" len="med"/>
                      <a:tailEnd type="none" w="med" len="med"/>
                    </a:lnT>
                    <a:lnB w="19050" cap="flat" cmpd="dbl" algn="ctr">
                      <a:solidFill>
                        <a:srgbClr val="8EAADB"/>
                      </a:solidFill>
                      <a:prstDash val="solid"/>
                      <a:round/>
                      <a:headEnd type="none" w="med" len="med"/>
                      <a:tailEnd type="none" w="med" len="med"/>
                    </a:lnB>
                    <a:solidFill>
                      <a:srgbClr val="005288"/>
                    </a:solidFill>
                  </a:tcPr>
                </a:tc>
                <a:tc>
                  <a:txBody>
                    <a:bodyPr/>
                    <a:lstStyle/>
                    <a:p>
                      <a:pPr marL="0" marR="0" algn="ctr">
                        <a:spcBef>
                          <a:spcPts val="300"/>
                        </a:spcBef>
                        <a:spcAft>
                          <a:spcPts val="300"/>
                        </a:spcAft>
                      </a:pPr>
                      <a:r>
                        <a:rPr lang="en-US" sz="1100" b="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Location</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dbl" algn="ctr">
                      <a:solidFill>
                        <a:srgbClr val="8EAADB"/>
                      </a:solidFill>
                      <a:prstDash val="solid"/>
                      <a:round/>
                      <a:headEnd type="none" w="med" len="med"/>
                      <a:tailEnd type="none" w="med" len="med"/>
                    </a:lnB>
                    <a:solidFill>
                      <a:srgbClr val="005288"/>
                    </a:solidFill>
                  </a:tcPr>
                </a:tc>
                <a:extLst>
                  <a:ext uri="{0D108BD9-81ED-4DB2-BD59-A6C34878D82A}">
                    <a16:rowId xmlns:a16="http://schemas.microsoft.com/office/drawing/2014/main" val="2911116301"/>
                  </a:ext>
                </a:extLst>
              </a:tr>
              <a:tr h="0">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0900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a:noFill/>
                    </a:lnR>
                    <a:lnT w="19050" cap="flat" cmpd="dbl"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 Players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9050" cap="flat" cmpd="dbl"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StartEx – </a:t>
                      </a: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Begin Operational Period One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9050" cap="flat" cmpd="dbl"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nchor="ctr">
                    <a:lnL>
                      <a:noFill/>
                    </a:lnL>
                    <a:lnR w="12700" cap="flat" cmpd="sng" algn="ctr">
                      <a:solidFill>
                        <a:srgbClr val="8EAADB"/>
                      </a:solidFill>
                      <a:prstDash val="solid"/>
                      <a:round/>
                      <a:headEnd type="none" w="med" len="med"/>
                      <a:tailEnd type="none" w="med" len="med"/>
                    </a:lnR>
                    <a:lnT w="19050" cap="flat" cmpd="dbl"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090305961"/>
                  </a:ext>
                </a:extLst>
              </a:tr>
              <a:tr h="0">
                <a:tc>
                  <a:txBody>
                    <a:bodyPr/>
                    <a:lstStyle/>
                    <a:p>
                      <a:pPr marL="0" marR="0" algn="ctr">
                        <a:spcBef>
                          <a:spcPts val="300"/>
                        </a:spcBef>
                        <a:spcAft>
                          <a:spcPts val="300"/>
                        </a:spcAft>
                      </a:pPr>
                      <a:r>
                        <a:rPr lang="en-US"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1130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Pinellas EOC Staff</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Tropical Disturbance Situation Report #1</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Public Safety Complex</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949980606"/>
                  </a:ext>
                </a:extLst>
              </a:tr>
              <a:tr h="0">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1700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 Players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ACS RO notifies ACS of Level 3 Activation</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Home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647731255"/>
                  </a:ext>
                </a:extLst>
              </a:tr>
              <a:tr h="0">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1715</a:t>
                      </a:r>
                    </a:p>
                  </a:txBody>
                  <a:tcPr marL="68580" marR="68580"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All Players</a:t>
                      </a:r>
                    </a:p>
                  </a:txBody>
                  <a:tcPr marL="68580" marR="68580"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NCS activates Tactical Resource Net at Level 3</a:t>
                      </a:r>
                    </a:p>
                  </a:txBody>
                  <a:tcPr marL="68580" marR="68580"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Home</a:t>
                      </a:r>
                    </a:p>
                  </a:txBody>
                  <a:tcPr marL="68580" marR="68580"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568340776"/>
                  </a:ext>
                </a:extLst>
              </a:tr>
              <a:tr h="0">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 Players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NCS shuts Down Tactical Resource Net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Home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655979554"/>
                  </a:ext>
                </a:extLst>
              </a:tr>
            </a:tbl>
          </a:graphicData>
        </a:graphic>
      </p:graphicFrame>
      <p:pic>
        <p:nvPicPr>
          <p:cNvPr id="7" name="Picture 6">
            <a:extLst>
              <a:ext uri="{FF2B5EF4-FFF2-40B4-BE49-F238E27FC236}">
                <a16:creationId xmlns:a16="http://schemas.microsoft.com/office/drawing/2014/main" id="{02956F20-1289-4A5B-8D29-7EFCB1E2DD21}"/>
              </a:ext>
            </a:extLst>
          </p:cNvPr>
          <p:cNvPicPr>
            <a:picLocks noChangeAspect="1"/>
          </p:cNvPicPr>
          <p:nvPr/>
        </p:nvPicPr>
        <p:blipFill>
          <a:blip r:embed="rId2"/>
          <a:stretch>
            <a:fillRect/>
          </a:stretch>
        </p:blipFill>
        <p:spPr>
          <a:xfrm>
            <a:off x="213026" y="2226733"/>
            <a:ext cx="5063574" cy="2749432"/>
          </a:xfrm>
          <a:prstGeom prst="rect">
            <a:avLst/>
          </a:prstGeom>
        </p:spPr>
      </p:pic>
      <p:cxnSp>
        <p:nvCxnSpPr>
          <p:cNvPr id="8" name="Straight Arrow Connector 7">
            <a:extLst>
              <a:ext uri="{FF2B5EF4-FFF2-40B4-BE49-F238E27FC236}">
                <a16:creationId xmlns:a16="http://schemas.microsoft.com/office/drawing/2014/main" id="{8D724FD6-E151-49A2-9DFA-B70352B1E710}"/>
              </a:ext>
            </a:extLst>
          </p:cNvPr>
          <p:cNvCxnSpPr>
            <a:cxnSpLocks/>
          </p:cNvCxnSpPr>
          <p:nvPr/>
        </p:nvCxnSpPr>
        <p:spPr>
          <a:xfrm>
            <a:off x="4783667" y="2641600"/>
            <a:ext cx="1464733" cy="2963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71AFABA-AEB0-4089-BD33-6EFD8469C06F}"/>
              </a:ext>
            </a:extLst>
          </p:cNvPr>
          <p:cNvSpPr txBox="1"/>
          <p:nvPr/>
        </p:nvSpPr>
        <p:spPr>
          <a:xfrm>
            <a:off x="304825" y="1900822"/>
            <a:ext cx="4879975" cy="307777"/>
          </a:xfrm>
          <a:prstGeom prst="rect">
            <a:avLst/>
          </a:prstGeom>
          <a:noFill/>
        </p:spPr>
        <p:txBody>
          <a:bodyPr wrap="square" rtlCol="0">
            <a:spAutoFit/>
          </a:bodyPr>
          <a:lstStyle/>
          <a:p>
            <a:pPr algn="ctr"/>
            <a:r>
              <a:rPr lang="en-US" sz="1400" b="1" dirty="0"/>
              <a:t>Pinellas County Hurricane Amaranth Exercise Schedule </a:t>
            </a:r>
          </a:p>
        </p:txBody>
      </p:sp>
      <p:sp>
        <p:nvSpPr>
          <p:cNvPr id="10" name="TextBox 9">
            <a:extLst>
              <a:ext uri="{FF2B5EF4-FFF2-40B4-BE49-F238E27FC236}">
                <a16:creationId xmlns:a16="http://schemas.microsoft.com/office/drawing/2014/main" id="{4091AD85-C13C-4392-B7CD-056BDB25B2AE}"/>
              </a:ext>
            </a:extLst>
          </p:cNvPr>
          <p:cNvSpPr txBox="1"/>
          <p:nvPr/>
        </p:nvSpPr>
        <p:spPr>
          <a:xfrm>
            <a:off x="6473825" y="1900821"/>
            <a:ext cx="4879975" cy="307777"/>
          </a:xfrm>
          <a:prstGeom prst="rect">
            <a:avLst/>
          </a:prstGeom>
          <a:noFill/>
        </p:spPr>
        <p:txBody>
          <a:bodyPr wrap="square" rtlCol="0">
            <a:spAutoFit/>
          </a:bodyPr>
          <a:lstStyle/>
          <a:p>
            <a:pPr algn="ctr"/>
            <a:r>
              <a:rPr lang="en-US" sz="1400" b="1" dirty="0"/>
              <a:t>Pinellas ACS Hurricane Amaranth Exercise Schedule </a:t>
            </a:r>
          </a:p>
        </p:txBody>
      </p:sp>
      <p:sp>
        <p:nvSpPr>
          <p:cNvPr id="11" name="TextBox 10">
            <a:extLst>
              <a:ext uri="{FF2B5EF4-FFF2-40B4-BE49-F238E27FC236}">
                <a16:creationId xmlns:a16="http://schemas.microsoft.com/office/drawing/2014/main" id="{3C6BD438-EA74-4236-A468-073957197DBB}"/>
              </a:ext>
            </a:extLst>
          </p:cNvPr>
          <p:cNvSpPr txBox="1"/>
          <p:nvPr/>
        </p:nvSpPr>
        <p:spPr>
          <a:xfrm>
            <a:off x="9076267" y="6321365"/>
            <a:ext cx="1597232" cy="400110"/>
          </a:xfrm>
          <a:prstGeom prst="rect">
            <a:avLst/>
          </a:prstGeom>
          <a:noFill/>
        </p:spPr>
        <p:txBody>
          <a:bodyPr wrap="none" rtlCol="0">
            <a:spAutoFit/>
          </a:bodyPr>
          <a:lstStyle/>
          <a:p>
            <a:pPr marL="401638" indent="-401638"/>
            <a:r>
              <a:rPr lang="en-US" sz="1000" dirty="0"/>
              <a:t>NCS –	Net Control Station</a:t>
            </a:r>
          </a:p>
          <a:p>
            <a:pPr marL="401638" indent="-401638"/>
            <a:r>
              <a:rPr lang="en-US" sz="1000" dirty="0"/>
              <a:t>RO – 	Radio Officer</a:t>
            </a:r>
          </a:p>
        </p:txBody>
      </p:sp>
      <p:sp>
        <p:nvSpPr>
          <p:cNvPr id="12" name="Rectangle 11">
            <a:extLst>
              <a:ext uri="{FF2B5EF4-FFF2-40B4-BE49-F238E27FC236}">
                <a16:creationId xmlns:a16="http://schemas.microsoft.com/office/drawing/2014/main" id="{DF4C1054-2CB2-46D5-910A-76372DF75F94}"/>
              </a:ext>
            </a:extLst>
          </p:cNvPr>
          <p:cNvSpPr/>
          <p:nvPr/>
        </p:nvSpPr>
        <p:spPr>
          <a:xfrm>
            <a:off x="2523066" y="5723467"/>
            <a:ext cx="7145867" cy="491066"/>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Alignment of County Master Schedule and PACS Exercise Schedule</a:t>
            </a:r>
          </a:p>
        </p:txBody>
      </p:sp>
    </p:spTree>
    <p:extLst>
      <p:ext uri="{BB962C8B-B14F-4D97-AF65-F5344CB8AC3E}">
        <p14:creationId xmlns:p14="http://schemas.microsoft.com/office/powerpoint/2010/main" val="1289608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9A30-035F-41EC-87BA-AB5C480EDFB1}"/>
              </a:ext>
            </a:extLst>
          </p:cNvPr>
          <p:cNvSpPr>
            <a:spLocks noGrp="1"/>
          </p:cNvSpPr>
          <p:nvPr>
            <p:ph type="title"/>
          </p:nvPr>
        </p:nvSpPr>
        <p:spPr/>
        <p:txBody>
          <a:bodyPr/>
          <a:lstStyle/>
          <a:p>
            <a:r>
              <a:rPr lang="en-US" dirty="0"/>
              <a:t>Pinellas ACS Hurricane Amaranth Exercise</a:t>
            </a:r>
            <a:br>
              <a:rPr lang="en-US" dirty="0"/>
            </a:br>
            <a:r>
              <a:rPr lang="en-US" sz="2800" dirty="0"/>
              <a:t>Schedule – Day Two, Monday May 2</a:t>
            </a:r>
            <a:r>
              <a:rPr lang="en-US" sz="2800" baseline="30000" dirty="0"/>
              <a:t>nd</a:t>
            </a:r>
            <a:r>
              <a:rPr lang="en-US" sz="2800" dirty="0"/>
              <a:t>, 2022</a:t>
            </a:r>
          </a:p>
        </p:txBody>
      </p:sp>
      <p:sp>
        <p:nvSpPr>
          <p:cNvPr id="5" name="Date Placeholder 3">
            <a:extLst>
              <a:ext uri="{FF2B5EF4-FFF2-40B4-BE49-F238E27FC236}">
                <a16:creationId xmlns:a16="http://schemas.microsoft.com/office/drawing/2014/main" id="{1446C245-2C29-4114-BA04-4E1532E6ACA3}"/>
              </a:ext>
            </a:extLst>
          </p:cNvPr>
          <p:cNvSpPr>
            <a:spLocks noGrp="1"/>
          </p:cNvSpPr>
          <p:nvPr>
            <p:ph type="dt" sz="half" idx="10"/>
          </p:nvPr>
        </p:nvSpPr>
        <p:spPr>
          <a:xfrm>
            <a:off x="838200" y="6360767"/>
            <a:ext cx="2743200" cy="365125"/>
          </a:xfrm>
        </p:spPr>
        <p:txBody>
          <a:bodyPr/>
          <a:lstStyle/>
          <a:p>
            <a:r>
              <a:rPr lang="en-US" dirty="0"/>
              <a:t>4/28/2022</a:t>
            </a:r>
          </a:p>
        </p:txBody>
      </p:sp>
      <p:sp>
        <p:nvSpPr>
          <p:cNvPr id="6" name="Slide Number Placeholder 4">
            <a:extLst>
              <a:ext uri="{FF2B5EF4-FFF2-40B4-BE49-F238E27FC236}">
                <a16:creationId xmlns:a16="http://schemas.microsoft.com/office/drawing/2014/main" id="{68CA8B02-DC45-4226-AF70-234AD3A585EE}"/>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18</a:t>
            </a:fld>
            <a:endParaRPr lang="en-US" dirty="0"/>
          </a:p>
        </p:txBody>
      </p:sp>
      <p:graphicFrame>
        <p:nvGraphicFramePr>
          <p:cNvPr id="3" name="Object 2">
            <a:extLst>
              <a:ext uri="{FF2B5EF4-FFF2-40B4-BE49-F238E27FC236}">
                <a16:creationId xmlns:a16="http://schemas.microsoft.com/office/drawing/2014/main" id="{2AF66FF0-B307-4A99-92F8-CC80DE69A83A}"/>
              </a:ext>
            </a:extLst>
          </p:cNvPr>
          <p:cNvGraphicFramePr>
            <a:graphicFrameLocks noChangeAspect="1"/>
          </p:cNvGraphicFramePr>
          <p:nvPr>
            <p:extLst>
              <p:ext uri="{D42A27DB-BD31-4B8C-83A1-F6EECF244321}">
                <p14:modId xmlns:p14="http://schemas.microsoft.com/office/powerpoint/2010/main" val="3682612199"/>
              </p:ext>
            </p:extLst>
          </p:nvPr>
        </p:nvGraphicFramePr>
        <p:xfrm>
          <a:off x="5948892" y="2258482"/>
          <a:ext cx="5949950" cy="3287713"/>
        </p:xfrm>
        <a:graphic>
          <a:graphicData uri="http://schemas.openxmlformats.org/presentationml/2006/ole">
            <mc:AlternateContent xmlns:mc="http://schemas.openxmlformats.org/markup-compatibility/2006">
              <mc:Choice xmlns:v="urn:schemas-microsoft-com:vml" Requires="v">
                <p:oleObj spid="_x0000_s1050" name="Document" r:id="rId3" imgW="5949456" imgH="3287313" progId="Word.Document.12">
                  <p:embed/>
                </p:oleObj>
              </mc:Choice>
              <mc:Fallback>
                <p:oleObj name="Document" r:id="rId3" imgW="5949456" imgH="3287313" progId="Word.Document.12">
                  <p:embed/>
                  <p:pic>
                    <p:nvPicPr>
                      <p:cNvPr id="0" name=""/>
                      <p:cNvPicPr/>
                      <p:nvPr/>
                    </p:nvPicPr>
                    <p:blipFill>
                      <a:blip r:embed="rId4"/>
                      <a:stretch>
                        <a:fillRect/>
                      </a:stretch>
                    </p:blipFill>
                    <p:spPr>
                      <a:xfrm>
                        <a:off x="5948892" y="2258482"/>
                        <a:ext cx="5949950" cy="3287713"/>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528A12A9-41A2-4BC4-BABA-04E95DBA2FEE}"/>
              </a:ext>
            </a:extLst>
          </p:cNvPr>
          <p:cNvPicPr>
            <a:picLocks noChangeAspect="1"/>
          </p:cNvPicPr>
          <p:nvPr/>
        </p:nvPicPr>
        <p:blipFill>
          <a:blip r:embed="rId5"/>
          <a:stretch>
            <a:fillRect/>
          </a:stretch>
        </p:blipFill>
        <p:spPr>
          <a:xfrm>
            <a:off x="213026" y="2226733"/>
            <a:ext cx="5063574" cy="2749432"/>
          </a:xfrm>
          <a:prstGeom prst="rect">
            <a:avLst/>
          </a:prstGeom>
        </p:spPr>
      </p:pic>
      <p:cxnSp>
        <p:nvCxnSpPr>
          <p:cNvPr id="9" name="Straight Arrow Connector 8">
            <a:extLst>
              <a:ext uri="{FF2B5EF4-FFF2-40B4-BE49-F238E27FC236}">
                <a16:creationId xmlns:a16="http://schemas.microsoft.com/office/drawing/2014/main" id="{104EFA2C-D428-4D1B-89AA-14152587C4BC}"/>
              </a:ext>
            </a:extLst>
          </p:cNvPr>
          <p:cNvCxnSpPr>
            <a:cxnSpLocks/>
          </p:cNvCxnSpPr>
          <p:nvPr/>
        </p:nvCxnSpPr>
        <p:spPr>
          <a:xfrm flipV="1">
            <a:off x="4895196" y="2937933"/>
            <a:ext cx="1353204" cy="8043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ADA5ACF-268B-40A3-B008-7664DB9FFE05}"/>
              </a:ext>
            </a:extLst>
          </p:cNvPr>
          <p:cNvSpPr txBox="1"/>
          <p:nvPr/>
        </p:nvSpPr>
        <p:spPr>
          <a:xfrm>
            <a:off x="304825" y="1900822"/>
            <a:ext cx="4879975" cy="307777"/>
          </a:xfrm>
          <a:prstGeom prst="rect">
            <a:avLst/>
          </a:prstGeom>
          <a:noFill/>
        </p:spPr>
        <p:txBody>
          <a:bodyPr wrap="square" rtlCol="0">
            <a:spAutoFit/>
          </a:bodyPr>
          <a:lstStyle/>
          <a:p>
            <a:pPr algn="ctr"/>
            <a:r>
              <a:rPr lang="en-US" sz="1400" b="1" dirty="0"/>
              <a:t>Pinellas County Hurricane Amaranth Exercise Schedule </a:t>
            </a:r>
          </a:p>
        </p:txBody>
      </p:sp>
      <p:sp>
        <p:nvSpPr>
          <p:cNvPr id="15" name="TextBox 14">
            <a:extLst>
              <a:ext uri="{FF2B5EF4-FFF2-40B4-BE49-F238E27FC236}">
                <a16:creationId xmlns:a16="http://schemas.microsoft.com/office/drawing/2014/main" id="{691C274D-0715-4C7B-8D2E-6B84AE7A7AA1}"/>
              </a:ext>
            </a:extLst>
          </p:cNvPr>
          <p:cNvSpPr txBox="1"/>
          <p:nvPr/>
        </p:nvSpPr>
        <p:spPr>
          <a:xfrm>
            <a:off x="6473825" y="1900821"/>
            <a:ext cx="4879975" cy="307777"/>
          </a:xfrm>
          <a:prstGeom prst="rect">
            <a:avLst/>
          </a:prstGeom>
          <a:noFill/>
        </p:spPr>
        <p:txBody>
          <a:bodyPr wrap="square" rtlCol="0">
            <a:spAutoFit/>
          </a:bodyPr>
          <a:lstStyle/>
          <a:p>
            <a:pPr algn="ctr"/>
            <a:r>
              <a:rPr lang="en-US" sz="1400" b="1" dirty="0"/>
              <a:t>Pinellas ACS Hurricane Amaranth Exercise Schedule </a:t>
            </a:r>
          </a:p>
        </p:txBody>
      </p:sp>
      <p:sp>
        <p:nvSpPr>
          <p:cNvPr id="16" name="TextBox 15">
            <a:extLst>
              <a:ext uri="{FF2B5EF4-FFF2-40B4-BE49-F238E27FC236}">
                <a16:creationId xmlns:a16="http://schemas.microsoft.com/office/drawing/2014/main" id="{315F5531-2EC4-433C-B1AE-6F6924CA1E59}"/>
              </a:ext>
            </a:extLst>
          </p:cNvPr>
          <p:cNvSpPr txBox="1"/>
          <p:nvPr/>
        </p:nvSpPr>
        <p:spPr>
          <a:xfrm>
            <a:off x="9076267" y="6321365"/>
            <a:ext cx="1597232" cy="400110"/>
          </a:xfrm>
          <a:prstGeom prst="rect">
            <a:avLst/>
          </a:prstGeom>
          <a:noFill/>
        </p:spPr>
        <p:txBody>
          <a:bodyPr wrap="none" rtlCol="0">
            <a:spAutoFit/>
          </a:bodyPr>
          <a:lstStyle/>
          <a:p>
            <a:pPr marL="401638" indent="-401638"/>
            <a:r>
              <a:rPr lang="en-US" sz="1000" dirty="0"/>
              <a:t>NCS –	Net Control Station</a:t>
            </a:r>
          </a:p>
          <a:p>
            <a:pPr marL="401638" indent="-401638"/>
            <a:r>
              <a:rPr lang="en-US" sz="1000" dirty="0"/>
              <a:t>RO – 	Radio Officer</a:t>
            </a:r>
          </a:p>
        </p:txBody>
      </p:sp>
    </p:spTree>
    <p:extLst>
      <p:ext uri="{BB962C8B-B14F-4D97-AF65-F5344CB8AC3E}">
        <p14:creationId xmlns:p14="http://schemas.microsoft.com/office/powerpoint/2010/main" val="3821143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9A30-035F-41EC-87BA-AB5C480EDFB1}"/>
              </a:ext>
            </a:extLst>
          </p:cNvPr>
          <p:cNvSpPr>
            <a:spLocks noGrp="1"/>
          </p:cNvSpPr>
          <p:nvPr>
            <p:ph type="title"/>
          </p:nvPr>
        </p:nvSpPr>
        <p:spPr/>
        <p:txBody>
          <a:bodyPr/>
          <a:lstStyle/>
          <a:p>
            <a:r>
              <a:rPr lang="en-US" dirty="0"/>
              <a:t>Pinellas ACS Hurricane Amaranth Exercise</a:t>
            </a:r>
            <a:br>
              <a:rPr lang="en-US" dirty="0"/>
            </a:br>
            <a:r>
              <a:rPr lang="en-US" sz="2800" dirty="0"/>
              <a:t>Schedule – Day Three, Tuesday May 3</a:t>
            </a:r>
            <a:r>
              <a:rPr lang="en-US" sz="2800" baseline="30000" dirty="0"/>
              <a:t>rd</a:t>
            </a:r>
            <a:r>
              <a:rPr lang="en-US" sz="2800" dirty="0"/>
              <a:t>, 2022</a:t>
            </a:r>
          </a:p>
        </p:txBody>
      </p:sp>
      <p:sp>
        <p:nvSpPr>
          <p:cNvPr id="5" name="Date Placeholder 3">
            <a:extLst>
              <a:ext uri="{FF2B5EF4-FFF2-40B4-BE49-F238E27FC236}">
                <a16:creationId xmlns:a16="http://schemas.microsoft.com/office/drawing/2014/main" id="{1446C245-2C29-4114-BA04-4E1532E6ACA3}"/>
              </a:ext>
            </a:extLst>
          </p:cNvPr>
          <p:cNvSpPr>
            <a:spLocks noGrp="1"/>
          </p:cNvSpPr>
          <p:nvPr>
            <p:ph type="dt" sz="half" idx="10"/>
          </p:nvPr>
        </p:nvSpPr>
        <p:spPr>
          <a:xfrm>
            <a:off x="838200" y="6360767"/>
            <a:ext cx="2743200" cy="365125"/>
          </a:xfrm>
        </p:spPr>
        <p:txBody>
          <a:bodyPr/>
          <a:lstStyle/>
          <a:p>
            <a:r>
              <a:rPr lang="en-US" dirty="0"/>
              <a:t>4/28/2022</a:t>
            </a:r>
          </a:p>
        </p:txBody>
      </p:sp>
      <p:sp>
        <p:nvSpPr>
          <p:cNvPr id="6" name="Slide Number Placeholder 4">
            <a:extLst>
              <a:ext uri="{FF2B5EF4-FFF2-40B4-BE49-F238E27FC236}">
                <a16:creationId xmlns:a16="http://schemas.microsoft.com/office/drawing/2014/main" id="{68CA8B02-DC45-4226-AF70-234AD3A585EE}"/>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19</a:t>
            </a:fld>
            <a:endParaRPr lang="en-US" dirty="0"/>
          </a:p>
        </p:txBody>
      </p:sp>
      <p:pic>
        <p:nvPicPr>
          <p:cNvPr id="7" name="Picture 6">
            <a:extLst>
              <a:ext uri="{FF2B5EF4-FFF2-40B4-BE49-F238E27FC236}">
                <a16:creationId xmlns:a16="http://schemas.microsoft.com/office/drawing/2014/main" id="{528A12A9-41A2-4BC4-BABA-04E95DBA2FEE}"/>
              </a:ext>
            </a:extLst>
          </p:cNvPr>
          <p:cNvPicPr>
            <a:picLocks noChangeAspect="1"/>
          </p:cNvPicPr>
          <p:nvPr/>
        </p:nvPicPr>
        <p:blipFill>
          <a:blip r:embed="rId2"/>
          <a:stretch>
            <a:fillRect/>
          </a:stretch>
        </p:blipFill>
        <p:spPr>
          <a:xfrm>
            <a:off x="213026" y="2226733"/>
            <a:ext cx="5063574" cy="2749432"/>
          </a:xfrm>
          <a:prstGeom prst="rect">
            <a:avLst/>
          </a:prstGeom>
        </p:spPr>
      </p:pic>
      <p:sp>
        <p:nvSpPr>
          <p:cNvPr id="14" name="TextBox 13">
            <a:extLst>
              <a:ext uri="{FF2B5EF4-FFF2-40B4-BE49-F238E27FC236}">
                <a16:creationId xmlns:a16="http://schemas.microsoft.com/office/drawing/2014/main" id="{7ADA5ACF-268B-40A3-B008-7664DB9FFE05}"/>
              </a:ext>
            </a:extLst>
          </p:cNvPr>
          <p:cNvSpPr txBox="1"/>
          <p:nvPr/>
        </p:nvSpPr>
        <p:spPr>
          <a:xfrm>
            <a:off x="304825" y="1900822"/>
            <a:ext cx="4879975" cy="307777"/>
          </a:xfrm>
          <a:prstGeom prst="rect">
            <a:avLst/>
          </a:prstGeom>
          <a:noFill/>
        </p:spPr>
        <p:txBody>
          <a:bodyPr wrap="square" rtlCol="0">
            <a:spAutoFit/>
          </a:bodyPr>
          <a:lstStyle/>
          <a:p>
            <a:pPr algn="ctr"/>
            <a:r>
              <a:rPr lang="en-US" sz="1400" b="1" dirty="0"/>
              <a:t>Pinellas County Hurricane Amaranth Exercise Schedule </a:t>
            </a:r>
          </a:p>
        </p:txBody>
      </p:sp>
      <p:sp>
        <p:nvSpPr>
          <p:cNvPr id="16" name="TextBox 15">
            <a:extLst>
              <a:ext uri="{FF2B5EF4-FFF2-40B4-BE49-F238E27FC236}">
                <a16:creationId xmlns:a16="http://schemas.microsoft.com/office/drawing/2014/main" id="{315F5531-2EC4-433C-B1AE-6F6924CA1E59}"/>
              </a:ext>
            </a:extLst>
          </p:cNvPr>
          <p:cNvSpPr txBox="1"/>
          <p:nvPr/>
        </p:nvSpPr>
        <p:spPr>
          <a:xfrm>
            <a:off x="9076267" y="6321365"/>
            <a:ext cx="1597232" cy="400110"/>
          </a:xfrm>
          <a:prstGeom prst="rect">
            <a:avLst/>
          </a:prstGeom>
          <a:noFill/>
        </p:spPr>
        <p:txBody>
          <a:bodyPr wrap="none" rtlCol="0">
            <a:spAutoFit/>
          </a:bodyPr>
          <a:lstStyle/>
          <a:p>
            <a:pPr marL="401638" indent="-401638"/>
            <a:r>
              <a:rPr lang="en-US" sz="1000" dirty="0"/>
              <a:t>NCS –	Net Control Station</a:t>
            </a:r>
          </a:p>
          <a:p>
            <a:pPr marL="401638" indent="-401638"/>
            <a:r>
              <a:rPr lang="en-US" sz="1000" dirty="0"/>
              <a:t>RO – 	Radio Officer</a:t>
            </a:r>
          </a:p>
        </p:txBody>
      </p:sp>
      <p:sp>
        <p:nvSpPr>
          <p:cNvPr id="4" name="Rectangle 3">
            <a:extLst>
              <a:ext uri="{FF2B5EF4-FFF2-40B4-BE49-F238E27FC236}">
                <a16:creationId xmlns:a16="http://schemas.microsoft.com/office/drawing/2014/main" id="{9BB816C4-25A4-4B57-ACA8-9D5C7A4AE775}"/>
              </a:ext>
            </a:extLst>
          </p:cNvPr>
          <p:cNvSpPr/>
          <p:nvPr/>
        </p:nvSpPr>
        <p:spPr>
          <a:xfrm>
            <a:off x="2365420" y="4374524"/>
            <a:ext cx="2880574" cy="1588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C24D8F6D-CA8A-4548-B5FC-450E12E61316}"/>
              </a:ext>
            </a:extLst>
          </p:cNvPr>
          <p:cNvSpPr txBox="1">
            <a:spLocks/>
          </p:cNvSpPr>
          <p:nvPr/>
        </p:nvSpPr>
        <p:spPr>
          <a:xfrm>
            <a:off x="5829835" y="2282574"/>
            <a:ext cx="6216204" cy="33828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Schedule Compressed to fit within a single day</a:t>
            </a:r>
          </a:p>
          <a:p>
            <a:pPr lvl="1"/>
            <a:r>
              <a:rPr lang="en-US" sz="2000" dirty="0"/>
              <a:t>Pre-storm activation and deployment</a:t>
            </a:r>
          </a:p>
          <a:p>
            <a:pPr lvl="1"/>
            <a:r>
              <a:rPr lang="en-US" sz="2000" dirty="0"/>
              <a:t>Communications support during Incident</a:t>
            </a:r>
          </a:p>
          <a:p>
            <a:pPr lvl="1"/>
            <a:r>
              <a:rPr lang="en-US" sz="2000" dirty="0"/>
              <a:t>Post-storm communications and demobilization</a:t>
            </a:r>
          </a:p>
        </p:txBody>
      </p:sp>
    </p:spTree>
    <p:extLst>
      <p:ext uri="{BB962C8B-B14F-4D97-AF65-F5344CB8AC3E}">
        <p14:creationId xmlns:p14="http://schemas.microsoft.com/office/powerpoint/2010/main" val="3553294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EEF385-71A5-48DA-A615-36DBF633C331}"/>
              </a:ext>
            </a:extLst>
          </p:cNvPr>
          <p:cNvSpPr/>
          <p:nvPr/>
        </p:nvSpPr>
        <p:spPr>
          <a:xfrm>
            <a:off x="1144988" y="1840220"/>
            <a:ext cx="7728668" cy="3896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47BB9C-A63E-47A0-9D36-9F2663F1F6F2}"/>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4AF58B78-A86F-4527-8F20-5C3A9FC44F40}"/>
              </a:ext>
            </a:extLst>
          </p:cNvPr>
          <p:cNvSpPr>
            <a:spLocks noGrp="1"/>
          </p:cNvSpPr>
          <p:nvPr>
            <p:ph idx="1"/>
          </p:nvPr>
        </p:nvSpPr>
        <p:spPr/>
        <p:txBody>
          <a:bodyPr/>
          <a:lstStyle/>
          <a:p>
            <a:r>
              <a:rPr lang="en-US" dirty="0"/>
              <a:t>Exercise Objectives</a:t>
            </a:r>
          </a:p>
          <a:p>
            <a:r>
              <a:rPr lang="en-US" dirty="0"/>
              <a:t>Scenario</a:t>
            </a:r>
          </a:p>
          <a:p>
            <a:r>
              <a:rPr lang="en-US" dirty="0"/>
              <a:t>Schedule</a:t>
            </a:r>
          </a:p>
          <a:p>
            <a:r>
              <a:rPr lang="en-US" dirty="0"/>
              <a:t>Site Survey – Deployment locations</a:t>
            </a:r>
          </a:p>
          <a:p>
            <a:r>
              <a:rPr lang="en-US" dirty="0"/>
              <a:t>Documentation</a:t>
            </a:r>
          </a:p>
        </p:txBody>
      </p:sp>
      <p:sp>
        <p:nvSpPr>
          <p:cNvPr id="4" name="Date Placeholder 3">
            <a:extLst>
              <a:ext uri="{FF2B5EF4-FFF2-40B4-BE49-F238E27FC236}">
                <a16:creationId xmlns:a16="http://schemas.microsoft.com/office/drawing/2014/main" id="{2B0C4574-D0CB-43ED-83EB-AE73A0CAF51A}"/>
              </a:ext>
            </a:extLst>
          </p:cNvPr>
          <p:cNvSpPr>
            <a:spLocks noGrp="1"/>
          </p:cNvSpPr>
          <p:nvPr>
            <p:ph type="dt" sz="half" idx="10"/>
          </p:nvPr>
        </p:nvSpPr>
        <p:spPr>
          <a:xfrm>
            <a:off x="838200" y="6360767"/>
            <a:ext cx="2743200" cy="365125"/>
          </a:xfrm>
        </p:spPr>
        <p:txBody>
          <a:bodyPr/>
          <a:lstStyle/>
          <a:p>
            <a:r>
              <a:rPr lang="en-US" dirty="0"/>
              <a:t>4/28/2022</a:t>
            </a:r>
          </a:p>
        </p:txBody>
      </p:sp>
      <p:sp>
        <p:nvSpPr>
          <p:cNvPr id="5" name="Slide Number Placeholder 4">
            <a:extLst>
              <a:ext uri="{FF2B5EF4-FFF2-40B4-BE49-F238E27FC236}">
                <a16:creationId xmlns:a16="http://schemas.microsoft.com/office/drawing/2014/main" id="{E93FD6AC-E0F2-465D-844E-B881AA395B31}"/>
              </a:ext>
            </a:extLst>
          </p:cNvPr>
          <p:cNvSpPr>
            <a:spLocks noGrp="1"/>
          </p:cNvSpPr>
          <p:nvPr>
            <p:ph type="sldNum" sz="quarter" idx="12"/>
          </p:nvPr>
        </p:nvSpPr>
        <p:spPr/>
        <p:txBody>
          <a:bodyPr/>
          <a:lstStyle/>
          <a:p>
            <a:fld id="{D6E2ACB8-2D19-4FCE-80FD-A7A894208944}" type="slidenum">
              <a:rPr lang="en-US" smtClean="0"/>
              <a:t>2</a:t>
            </a:fld>
            <a:endParaRPr lang="en-US" dirty="0"/>
          </a:p>
        </p:txBody>
      </p:sp>
    </p:spTree>
    <p:extLst>
      <p:ext uri="{BB962C8B-B14F-4D97-AF65-F5344CB8AC3E}">
        <p14:creationId xmlns:p14="http://schemas.microsoft.com/office/powerpoint/2010/main" val="117392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9A30-035F-41EC-87BA-AB5C480EDFB1}"/>
              </a:ext>
            </a:extLst>
          </p:cNvPr>
          <p:cNvSpPr>
            <a:spLocks noGrp="1"/>
          </p:cNvSpPr>
          <p:nvPr>
            <p:ph type="title"/>
          </p:nvPr>
        </p:nvSpPr>
        <p:spPr/>
        <p:txBody>
          <a:bodyPr/>
          <a:lstStyle/>
          <a:p>
            <a:r>
              <a:rPr lang="en-US" dirty="0"/>
              <a:t>Pinellas ACS Hurricane Amaranth Exercise</a:t>
            </a:r>
            <a:br>
              <a:rPr lang="en-US" dirty="0"/>
            </a:br>
            <a:r>
              <a:rPr lang="en-US" sz="2800" dirty="0"/>
              <a:t>Schedule – Day Three, Tuesday May 3</a:t>
            </a:r>
            <a:r>
              <a:rPr lang="en-US" sz="2800" baseline="30000" dirty="0"/>
              <a:t>rd</a:t>
            </a:r>
            <a:r>
              <a:rPr lang="en-US" sz="2800" dirty="0"/>
              <a:t>, 2022</a:t>
            </a:r>
          </a:p>
        </p:txBody>
      </p:sp>
      <p:graphicFrame>
        <p:nvGraphicFramePr>
          <p:cNvPr id="3" name="Table 2">
            <a:extLst>
              <a:ext uri="{FF2B5EF4-FFF2-40B4-BE49-F238E27FC236}">
                <a16:creationId xmlns:a16="http://schemas.microsoft.com/office/drawing/2014/main" id="{320410DF-98DB-4622-AB77-80944645DE6E}"/>
              </a:ext>
            </a:extLst>
          </p:cNvPr>
          <p:cNvGraphicFramePr>
            <a:graphicFrameLocks noGrp="1"/>
          </p:cNvGraphicFramePr>
          <p:nvPr>
            <p:extLst>
              <p:ext uri="{D42A27DB-BD31-4B8C-83A1-F6EECF244321}">
                <p14:modId xmlns:p14="http://schemas.microsoft.com/office/powerpoint/2010/main" val="3759525002"/>
              </p:ext>
            </p:extLst>
          </p:nvPr>
        </p:nvGraphicFramePr>
        <p:xfrm>
          <a:off x="78409" y="1951355"/>
          <a:ext cx="5783469" cy="4358640"/>
        </p:xfrm>
        <a:graphic>
          <a:graphicData uri="http://schemas.openxmlformats.org/drawingml/2006/table">
            <a:tbl>
              <a:tblPr firstRow="1" firstCol="1" bandRow="1"/>
              <a:tblGrid>
                <a:gridCol w="981765">
                  <a:extLst>
                    <a:ext uri="{9D8B030D-6E8A-4147-A177-3AD203B41FA5}">
                      <a16:colId xmlns:a16="http://schemas.microsoft.com/office/drawing/2014/main" val="3148476864"/>
                    </a:ext>
                  </a:extLst>
                </a:gridCol>
                <a:gridCol w="1051339">
                  <a:extLst>
                    <a:ext uri="{9D8B030D-6E8A-4147-A177-3AD203B41FA5}">
                      <a16:colId xmlns:a16="http://schemas.microsoft.com/office/drawing/2014/main" val="3546186524"/>
                    </a:ext>
                  </a:extLst>
                </a:gridCol>
                <a:gridCol w="2835966">
                  <a:extLst>
                    <a:ext uri="{9D8B030D-6E8A-4147-A177-3AD203B41FA5}">
                      <a16:colId xmlns:a16="http://schemas.microsoft.com/office/drawing/2014/main" val="3831054559"/>
                    </a:ext>
                  </a:extLst>
                </a:gridCol>
                <a:gridCol w="914399">
                  <a:extLst>
                    <a:ext uri="{9D8B030D-6E8A-4147-A177-3AD203B41FA5}">
                      <a16:colId xmlns:a16="http://schemas.microsoft.com/office/drawing/2014/main" val="4154221642"/>
                    </a:ext>
                  </a:extLst>
                </a:gridCol>
              </a:tblGrid>
              <a:tr h="335079">
                <a:tc>
                  <a:txBody>
                    <a:bodyPr/>
                    <a:lstStyle/>
                    <a:p>
                      <a:pPr marL="0" marR="0" algn="ctr">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Day 3:</a:t>
                      </a:r>
                      <a:b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May 3</a:t>
                      </a:r>
                      <a:r>
                        <a:rPr lang="en-US" sz="1100" b="1" baseline="300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rd</a:t>
                      </a: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2022</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39" marR="68539"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solidFill>
                      <a:srgbClr val="005288"/>
                    </a:solidFill>
                  </a:tcPr>
                </a:tc>
                <a:tc>
                  <a:txBody>
                    <a:bodyPr/>
                    <a:lstStyle/>
                    <a:p>
                      <a:pPr marL="0" marR="0" algn="ctr">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Personnel</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39" marR="68539" marT="0" marB="0" anchor="b">
                    <a:lnL>
                      <a:noFill/>
                    </a:lnL>
                    <a:lnR>
                      <a:noFill/>
                    </a:lnR>
                    <a:lnT w="12700" cap="flat" cmpd="sng"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solidFill>
                      <a:srgbClr val="005288"/>
                    </a:solidFill>
                  </a:tcPr>
                </a:tc>
                <a:tc>
                  <a:txBody>
                    <a:bodyPr/>
                    <a:lstStyle/>
                    <a:p>
                      <a:pPr marL="0" marR="0" algn="l">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Activity</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39" marR="68539" marT="0" marB="0" anchor="b">
                    <a:lnL>
                      <a:noFill/>
                    </a:lnL>
                    <a:lnR>
                      <a:noFill/>
                    </a:lnR>
                    <a:lnT w="12700" cap="flat" cmpd="sng"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solidFill>
                      <a:srgbClr val="005288"/>
                    </a:solidFill>
                  </a:tcPr>
                </a:tc>
                <a:tc>
                  <a:txBody>
                    <a:bodyPr/>
                    <a:lstStyle/>
                    <a:p>
                      <a:pPr marL="0" marR="0" algn="ctr">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Location</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39" marR="68539" marT="0" marB="0" anchor="b">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solidFill>
                      <a:srgbClr val="005288"/>
                    </a:solidFill>
                  </a:tcPr>
                </a:tc>
                <a:extLst>
                  <a:ext uri="{0D108BD9-81ED-4DB2-BD59-A6C34878D82A}">
                    <a16:rowId xmlns:a16="http://schemas.microsoft.com/office/drawing/2014/main" val="3175249045"/>
                  </a:ext>
                </a:extLst>
              </a:tr>
              <a:tr h="365541">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0700-0730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w="12700" cap="flat" cmpd="sng" algn="ctr">
                      <a:solidFill>
                        <a:srgbClr val="8EAADB"/>
                      </a:solidFill>
                      <a:prstDash val="solid"/>
                      <a:round/>
                      <a:headEnd type="none" w="med" len="med"/>
                      <a:tailEnd type="none" w="med" len="med"/>
                    </a:lnL>
                    <a:lnR>
                      <a:noFill/>
                    </a:lnR>
                    <a:lnT w="19050" cap="flat" cmpd="dbl"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Controllers, &amp; Evaluators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9050" cap="flat" cmpd="dbl"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Controller and Evaluator Briefing. Check-in for final instructions and communications check.</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9050" cap="flat" cmpd="dbl"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EOC</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w="12700" cap="flat" cmpd="sng" algn="ctr">
                      <a:solidFill>
                        <a:srgbClr val="8EAADB"/>
                      </a:solidFill>
                      <a:prstDash val="solid"/>
                      <a:round/>
                      <a:headEnd type="none" w="med" len="med"/>
                      <a:tailEnd type="none" w="med" len="med"/>
                    </a:lnR>
                    <a:lnT w="19050" cap="flat" cmpd="dbl"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9E2F3"/>
                    </a:solidFill>
                  </a:tcPr>
                </a:tc>
                <a:extLst>
                  <a:ext uri="{0D108BD9-81ED-4DB2-BD59-A6C34878D82A}">
                    <a16:rowId xmlns:a16="http://schemas.microsoft.com/office/drawing/2014/main" val="978466294"/>
                  </a:ext>
                </a:extLst>
              </a:tr>
              <a:tr h="365541">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0700</a:t>
                      </a: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All Players</a:t>
                      </a:r>
                    </a:p>
                  </a:txBody>
                  <a:tcPr marL="68539" marR="68539"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NCS activates Tactical Resource Net at level 1 and directs all player to depart for EOC.</a:t>
                      </a:r>
                    </a:p>
                  </a:txBody>
                  <a:tcPr marL="68539" marR="68539" marT="0" marB="0">
                    <a:lnL>
                      <a:noFill/>
                    </a:lnL>
                    <a:lnR>
                      <a:noFill/>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Home</a:t>
                      </a: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421259500"/>
                  </a:ext>
                </a:extLst>
              </a:tr>
              <a:tr h="182770">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0730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 Players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End Operational Period 1</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654749852"/>
                  </a:ext>
                </a:extLst>
              </a:tr>
              <a:tr h="182770">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0800-0900</a:t>
                      </a: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All Participants</a:t>
                      </a: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Operational Period 2 Briefing </a:t>
                      </a: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EOC</a:t>
                      </a: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10190937"/>
                  </a:ext>
                </a:extLst>
              </a:tr>
              <a:tr h="365541">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0900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 Players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Conclude Operational Period Briefing, Release players for deployment – </a:t>
                      </a: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Begin Operational Period 2.</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EOC</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3112153"/>
                  </a:ext>
                </a:extLst>
              </a:tr>
              <a:tr h="365541">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0900-0915</a:t>
                      </a: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Shelter Teams</a:t>
                      </a: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Distribute shelter radios and depart for Simulated shelters.</a:t>
                      </a: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EOC,</a:t>
                      </a:r>
                      <a:br>
                        <a:rPr lang="en-US" sz="1200" dirty="0">
                          <a:effectLst/>
                          <a:latin typeface="Calibri" panose="020F0502020204030204" pitchFamily="34" charset="0"/>
                          <a:ea typeface="Times New Roman" panose="02020603050405020304" pitchFamily="18" charset="0"/>
                          <a:cs typeface="Times New Roman" panose="02020603050405020304" pitchFamily="18" charset="0"/>
                        </a:rPr>
                      </a:b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Sim shelters</a:t>
                      </a: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187285674"/>
                  </a:ext>
                </a:extLst>
              </a:tr>
              <a:tr h="182770">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0900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ICC Teams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Depart EOC for Incident Communications Center</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EOC, ICC</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905104556"/>
                  </a:ext>
                </a:extLst>
              </a:tr>
              <a:tr h="182770">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0920-1000</a:t>
                      </a: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ICC Teams</a:t>
                      </a: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Arrive at ICC, emplace and configure SatRunner™ CRD™</a:t>
                      </a: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ICC</a:t>
                      </a: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056850974"/>
                  </a:ext>
                </a:extLst>
              </a:tr>
              <a:tr h="182770">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0930-1000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Shelter Teams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Arrive at Sim shelter location, Set-up equipment, and check-into Shelter net.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Sim Shelters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070778914"/>
                  </a:ext>
                </a:extLst>
              </a:tr>
              <a:tr h="182770">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1000-1030</a:t>
                      </a: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ICC Teams</a:t>
                      </a: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Emplace and configure CommandRunner™ CRD™.</a:t>
                      </a: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ICC</a:t>
                      </a: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355674700"/>
                  </a:ext>
                </a:extLst>
              </a:tr>
            </a:tbl>
          </a:graphicData>
        </a:graphic>
      </p:graphicFrame>
      <p:graphicFrame>
        <p:nvGraphicFramePr>
          <p:cNvPr id="5" name="Table 4">
            <a:extLst>
              <a:ext uri="{FF2B5EF4-FFF2-40B4-BE49-F238E27FC236}">
                <a16:creationId xmlns:a16="http://schemas.microsoft.com/office/drawing/2014/main" id="{2B661CD4-70A7-4282-BEA6-59C168EE797E}"/>
              </a:ext>
            </a:extLst>
          </p:cNvPr>
          <p:cNvGraphicFramePr>
            <a:graphicFrameLocks noGrp="1"/>
          </p:cNvGraphicFramePr>
          <p:nvPr>
            <p:extLst>
              <p:ext uri="{D42A27DB-BD31-4B8C-83A1-F6EECF244321}">
                <p14:modId xmlns:p14="http://schemas.microsoft.com/office/powerpoint/2010/main" val="3375351376"/>
              </p:ext>
            </p:extLst>
          </p:nvPr>
        </p:nvGraphicFramePr>
        <p:xfrm>
          <a:off x="6096000" y="1951355"/>
          <a:ext cx="5989983" cy="3810000"/>
        </p:xfrm>
        <a:graphic>
          <a:graphicData uri="http://schemas.openxmlformats.org/drawingml/2006/table">
            <a:tbl>
              <a:tblPr firstRow="1" firstCol="1" bandRow="1"/>
              <a:tblGrid>
                <a:gridCol w="980661">
                  <a:extLst>
                    <a:ext uri="{9D8B030D-6E8A-4147-A177-3AD203B41FA5}">
                      <a16:colId xmlns:a16="http://schemas.microsoft.com/office/drawing/2014/main" val="3882968071"/>
                    </a:ext>
                  </a:extLst>
                </a:gridCol>
                <a:gridCol w="1051339">
                  <a:extLst>
                    <a:ext uri="{9D8B030D-6E8A-4147-A177-3AD203B41FA5}">
                      <a16:colId xmlns:a16="http://schemas.microsoft.com/office/drawing/2014/main" val="248081444"/>
                    </a:ext>
                  </a:extLst>
                </a:gridCol>
                <a:gridCol w="2924314">
                  <a:extLst>
                    <a:ext uri="{9D8B030D-6E8A-4147-A177-3AD203B41FA5}">
                      <a16:colId xmlns:a16="http://schemas.microsoft.com/office/drawing/2014/main" val="1768242071"/>
                    </a:ext>
                  </a:extLst>
                </a:gridCol>
                <a:gridCol w="1033669">
                  <a:extLst>
                    <a:ext uri="{9D8B030D-6E8A-4147-A177-3AD203B41FA5}">
                      <a16:colId xmlns:a16="http://schemas.microsoft.com/office/drawing/2014/main" val="4238082145"/>
                    </a:ext>
                  </a:extLst>
                </a:gridCol>
              </a:tblGrid>
              <a:tr h="335079">
                <a:tc>
                  <a:txBody>
                    <a:bodyPr/>
                    <a:lstStyle/>
                    <a:p>
                      <a:pPr marL="0" marR="0" algn="ctr">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Day 3:</a:t>
                      </a:r>
                      <a:br>
                        <a:rPr lang="en-US" sz="11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br>
                      <a:r>
                        <a:rPr lang="en-US" sz="11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May 3</a:t>
                      </a:r>
                      <a:r>
                        <a:rPr lang="en-US" sz="1100" b="1" baseline="300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rd</a:t>
                      </a:r>
                      <a:r>
                        <a:rPr lang="en-US" sz="11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2022</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005288"/>
                    </a:solidFill>
                  </a:tcPr>
                </a:tc>
                <a:tc>
                  <a:txBody>
                    <a:bodyPr/>
                    <a:lstStyle/>
                    <a:p>
                      <a:pPr marL="0" marR="0" algn="ctr">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Personnel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b">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005288"/>
                    </a:solidFill>
                  </a:tcPr>
                </a:tc>
                <a:tc>
                  <a:txBody>
                    <a:bodyPr/>
                    <a:lstStyle/>
                    <a:p>
                      <a:pPr marL="0" marR="0">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Activity</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b">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005288"/>
                    </a:solidFill>
                  </a:tcPr>
                </a:tc>
                <a:tc>
                  <a:txBody>
                    <a:bodyPr/>
                    <a:lstStyle/>
                    <a:p>
                      <a:pPr marL="0" marR="0" algn="ctr">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Location</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b">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005288"/>
                    </a:solidFill>
                  </a:tcPr>
                </a:tc>
                <a:extLst>
                  <a:ext uri="{0D108BD9-81ED-4DB2-BD59-A6C34878D82A}">
                    <a16:rowId xmlns:a16="http://schemas.microsoft.com/office/drawing/2014/main" val="2583662394"/>
                  </a:ext>
                </a:extLst>
              </a:tr>
              <a:tr h="182770">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1000-1130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Shelter Teams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Exchange both informal and formal voice message traffic with EOC.</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lnL>
                      <a:noFill/>
                    </a:lnL>
                    <a:lnR>
                      <a:noFill/>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Sim Shelters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232306760"/>
                  </a:ext>
                </a:extLst>
              </a:tr>
              <a:tr h="365541">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1030-1100</a:t>
                      </a: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ICC Teams</a:t>
                      </a: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Exchange both informal and formal message traffic with EOC using voice and data nets.</a:t>
                      </a: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ICC</a:t>
                      </a: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154111355"/>
                  </a:ext>
                </a:extLst>
              </a:tr>
              <a:tr h="182770">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1100-1130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ICC Teams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Perform communication tests with Pinellas County municipalities.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ICC</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766294879"/>
                  </a:ext>
                </a:extLst>
              </a:tr>
              <a:tr h="365541">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1130-1200</a:t>
                      </a: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Shelter Teams</a:t>
                      </a: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Demobilize shelter site, pack equipment, return to EOC, and return equipment to Logistics officer.</a:t>
                      </a: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Sim Shelter, EOC</a:t>
                      </a: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984393478"/>
                  </a:ext>
                </a:extLst>
              </a:tr>
              <a:tr h="365541">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1130-1200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ICC Teams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Shutdown, pack and ready for transport SatRunner CRD™ and CommandRunner CRD™.</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ICC</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863498966"/>
                  </a:ext>
                </a:extLst>
              </a:tr>
              <a:tr h="182770">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1200-1215</a:t>
                      </a: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ICC Teams</a:t>
                      </a: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Depart ICC location and return to EOC</a:t>
                      </a: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ICC, EOC</a:t>
                      </a: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805161689"/>
                  </a:ext>
                </a:extLst>
              </a:tr>
              <a:tr h="182770">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1230-1330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 Participants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Hotwash for Operational Periods one and two</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EOC</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514271565"/>
                  </a:ext>
                </a:extLst>
              </a:tr>
              <a:tr h="365541">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1330</a:t>
                      </a: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Operational Period 1 and 2 Players</a:t>
                      </a: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End Operational Period 2.</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325519864"/>
                  </a:ext>
                </a:extLst>
              </a:tr>
              <a:tr h="182770">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1330-1430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EOC Team B</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Break for Lunch</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910181004"/>
                  </a:ext>
                </a:extLst>
              </a:tr>
            </a:tbl>
          </a:graphicData>
        </a:graphic>
      </p:graphicFrame>
      <p:sp>
        <p:nvSpPr>
          <p:cNvPr id="6" name="Date Placeholder 3">
            <a:extLst>
              <a:ext uri="{FF2B5EF4-FFF2-40B4-BE49-F238E27FC236}">
                <a16:creationId xmlns:a16="http://schemas.microsoft.com/office/drawing/2014/main" id="{6F50719C-B3B6-4CCF-A5D9-98166D4EC219}"/>
              </a:ext>
            </a:extLst>
          </p:cNvPr>
          <p:cNvSpPr>
            <a:spLocks noGrp="1"/>
          </p:cNvSpPr>
          <p:nvPr>
            <p:ph type="dt" sz="half" idx="10"/>
          </p:nvPr>
        </p:nvSpPr>
        <p:spPr>
          <a:xfrm>
            <a:off x="838200" y="6360767"/>
            <a:ext cx="2743200" cy="365125"/>
          </a:xfrm>
        </p:spPr>
        <p:txBody>
          <a:bodyPr/>
          <a:lstStyle/>
          <a:p>
            <a:r>
              <a:rPr lang="en-US" dirty="0"/>
              <a:t>4/28/2022</a:t>
            </a:r>
          </a:p>
        </p:txBody>
      </p:sp>
      <p:sp>
        <p:nvSpPr>
          <p:cNvPr id="7" name="Slide Number Placeholder 4">
            <a:extLst>
              <a:ext uri="{FF2B5EF4-FFF2-40B4-BE49-F238E27FC236}">
                <a16:creationId xmlns:a16="http://schemas.microsoft.com/office/drawing/2014/main" id="{8A24D13D-6A13-4E36-975D-CB5E2E7FAFAD}"/>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20</a:t>
            </a:fld>
            <a:endParaRPr lang="en-US" dirty="0"/>
          </a:p>
        </p:txBody>
      </p:sp>
      <p:sp>
        <p:nvSpPr>
          <p:cNvPr id="8" name="TextBox 7">
            <a:extLst>
              <a:ext uri="{FF2B5EF4-FFF2-40B4-BE49-F238E27FC236}">
                <a16:creationId xmlns:a16="http://schemas.microsoft.com/office/drawing/2014/main" id="{6607184C-4467-42CA-AA68-F32948AA652C}"/>
              </a:ext>
            </a:extLst>
          </p:cNvPr>
          <p:cNvSpPr txBox="1"/>
          <p:nvPr/>
        </p:nvSpPr>
        <p:spPr>
          <a:xfrm>
            <a:off x="9190567" y="6013589"/>
            <a:ext cx="2252861" cy="707886"/>
          </a:xfrm>
          <a:prstGeom prst="rect">
            <a:avLst/>
          </a:prstGeom>
          <a:noFill/>
        </p:spPr>
        <p:txBody>
          <a:bodyPr wrap="none" rtlCol="0">
            <a:spAutoFit/>
          </a:bodyPr>
          <a:lstStyle/>
          <a:p>
            <a:pPr marL="401638" indent="-401638"/>
            <a:r>
              <a:rPr lang="en-US" sz="1000" dirty="0"/>
              <a:t>CRD – 	Compact Rapid Deployable</a:t>
            </a:r>
          </a:p>
          <a:p>
            <a:pPr marL="401638" indent="-401638"/>
            <a:r>
              <a:rPr lang="en-US" sz="1000" dirty="0"/>
              <a:t>ICC – 	Incident Communication Center</a:t>
            </a:r>
          </a:p>
          <a:p>
            <a:pPr marL="401638" indent="-401638"/>
            <a:r>
              <a:rPr lang="en-US" sz="1000" dirty="0"/>
              <a:t>NCS –	Net Control Station</a:t>
            </a:r>
          </a:p>
          <a:p>
            <a:pPr marL="401638" indent="-401638"/>
            <a:r>
              <a:rPr lang="en-US" sz="1000" dirty="0"/>
              <a:t>RO – 	Radio Officer</a:t>
            </a:r>
          </a:p>
        </p:txBody>
      </p:sp>
    </p:spTree>
    <p:extLst>
      <p:ext uri="{BB962C8B-B14F-4D97-AF65-F5344CB8AC3E}">
        <p14:creationId xmlns:p14="http://schemas.microsoft.com/office/powerpoint/2010/main" val="2490677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9A30-035F-41EC-87BA-AB5C480EDFB1}"/>
              </a:ext>
            </a:extLst>
          </p:cNvPr>
          <p:cNvSpPr>
            <a:spLocks noGrp="1"/>
          </p:cNvSpPr>
          <p:nvPr>
            <p:ph type="title"/>
          </p:nvPr>
        </p:nvSpPr>
        <p:spPr/>
        <p:txBody>
          <a:bodyPr/>
          <a:lstStyle/>
          <a:p>
            <a:r>
              <a:rPr lang="en-US" dirty="0"/>
              <a:t>Pinellas ACS Hurricane Amaranth Exercise</a:t>
            </a:r>
            <a:br>
              <a:rPr lang="en-US" dirty="0"/>
            </a:br>
            <a:r>
              <a:rPr lang="en-US" sz="2800" dirty="0"/>
              <a:t>Schedule – Day Three, Tuesday May 3</a:t>
            </a:r>
            <a:r>
              <a:rPr lang="en-US" sz="2800" baseline="30000" dirty="0"/>
              <a:t>rd</a:t>
            </a:r>
            <a:r>
              <a:rPr lang="en-US" sz="2800" dirty="0"/>
              <a:t>, 2022</a:t>
            </a:r>
          </a:p>
        </p:txBody>
      </p:sp>
      <p:graphicFrame>
        <p:nvGraphicFramePr>
          <p:cNvPr id="4" name="Table 3">
            <a:extLst>
              <a:ext uri="{FF2B5EF4-FFF2-40B4-BE49-F238E27FC236}">
                <a16:creationId xmlns:a16="http://schemas.microsoft.com/office/drawing/2014/main" id="{2624A4F0-5AAE-4B21-A93C-8B477071235F}"/>
              </a:ext>
            </a:extLst>
          </p:cNvPr>
          <p:cNvGraphicFramePr>
            <a:graphicFrameLocks noGrp="1"/>
          </p:cNvGraphicFramePr>
          <p:nvPr>
            <p:extLst>
              <p:ext uri="{D42A27DB-BD31-4B8C-83A1-F6EECF244321}">
                <p14:modId xmlns:p14="http://schemas.microsoft.com/office/powerpoint/2010/main" val="2731049648"/>
              </p:ext>
            </p:extLst>
          </p:nvPr>
        </p:nvGraphicFramePr>
        <p:xfrm>
          <a:off x="2601291" y="2534941"/>
          <a:ext cx="6989417" cy="3261360"/>
        </p:xfrm>
        <a:graphic>
          <a:graphicData uri="http://schemas.openxmlformats.org/drawingml/2006/table">
            <a:tbl>
              <a:tblPr firstRow="1" firstCol="1" bandRow="1"/>
              <a:tblGrid>
                <a:gridCol w="986183">
                  <a:extLst>
                    <a:ext uri="{9D8B030D-6E8A-4147-A177-3AD203B41FA5}">
                      <a16:colId xmlns:a16="http://schemas.microsoft.com/office/drawing/2014/main" val="832505482"/>
                    </a:ext>
                  </a:extLst>
                </a:gridCol>
                <a:gridCol w="1007165">
                  <a:extLst>
                    <a:ext uri="{9D8B030D-6E8A-4147-A177-3AD203B41FA5}">
                      <a16:colId xmlns:a16="http://schemas.microsoft.com/office/drawing/2014/main" val="222989221"/>
                    </a:ext>
                  </a:extLst>
                </a:gridCol>
                <a:gridCol w="3648765">
                  <a:extLst>
                    <a:ext uri="{9D8B030D-6E8A-4147-A177-3AD203B41FA5}">
                      <a16:colId xmlns:a16="http://schemas.microsoft.com/office/drawing/2014/main" val="2421910729"/>
                    </a:ext>
                  </a:extLst>
                </a:gridCol>
                <a:gridCol w="1347304">
                  <a:extLst>
                    <a:ext uri="{9D8B030D-6E8A-4147-A177-3AD203B41FA5}">
                      <a16:colId xmlns:a16="http://schemas.microsoft.com/office/drawing/2014/main" val="2690732156"/>
                    </a:ext>
                  </a:extLst>
                </a:gridCol>
              </a:tblGrid>
              <a:tr h="334544">
                <a:tc>
                  <a:txBody>
                    <a:bodyPr/>
                    <a:lstStyle/>
                    <a:p>
                      <a:pPr marL="0" marR="0" algn="ctr">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Day 3:</a:t>
                      </a:r>
                      <a:b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May 3</a:t>
                      </a:r>
                      <a:r>
                        <a:rPr lang="en-US" sz="1100" b="1" baseline="300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rd</a:t>
                      </a: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2022</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429" marR="68429" marT="0" marB="0" anchor="b">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1F497D"/>
                    </a:solidFill>
                  </a:tcPr>
                </a:tc>
                <a:tc>
                  <a:txBody>
                    <a:bodyPr/>
                    <a:lstStyle/>
                    <a:p>
                      <a:pPr marL="0" marR="0" algn="ctr">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Personnel</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429" marR="68429" marT="0" marB="0" anchor="b">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1F497D"/>
                    </a:solidFill>
                  </a:tcPr>
                </a:tc>
                <a:tc>
                  <a:txBody>
                    <a:bodyPr/>
                    <a:lstStyle/>
                    <a:p>
                      <a:pPr marL="0" marR="0" algn="ctr">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Activity</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429" marR="68429" marT="0" marB="0" anchor="b">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1F497D"/>
                    </a:solidFill>
                  </a:tcPr>
                </a:tc>
                <a:tc>
                  <a:txBody>
                    <a:bodyPr/>
                    <a:lstStyle/>
                    <a:p>
                      <a:pPr marL="0" marR="0" algn="ctr">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Location</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429" marR="68429" marT="0" marB="0" anchor="b">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1F497D"/>
                    </a:solidFill>
                  </a:tcPr>
                </a:tc>
                <a:extLst>
                  <a:ext uri="{0D108BD9-81ED-4DB2-BD59-A6C34878D82A}">
                    <a16:rowId xmlns:a16="http://schemas.microsoft.com/office/drawing/2014/main" val="3799600608"/>
                  </a:ext>
                </a:extLst>
              </a:tr>
              <a:tr h="182479">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1430-1500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w="12700" cap="flat" cmpd="sng" algn="ctr">
                      <a:solidFill>
                        <a:srgbClr val="8EAADB"/>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EOC Team B</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Operational Period 3 Briefing</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EOC</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257698770"/>
                  </a:ext>
                </a:extLst>
              </a:tr>
              <a:tr h="182479">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1500</a:t>
                      </a:r>
                    </a:p>
                  </a:txBody>
                  <a:tcPr marL="68429" marR="6842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EOC Team B</a:t>
                      </a: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Conclude Operational Period Briefing</a:t>
                      </a: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 – Begin Operational Period 3</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EOC</a:t>
                      </a:r>
                    </a:p>
                  </a:txBody>
                  <a:tcPr marL="68429" marR="6842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4239452458"/>
                  </a:ext>
                </a:extLst>
              </a:tr>
              <a:tr h="182479">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1500-1530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EOC Team B</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Install the TracStar antenna onto the roof of the Public Safety Complex.</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Public Safety Complex Roof</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361989796"/>
                  </a:ext>
                </a:extLst>
              </a:tr>
              <a:tr h="364957">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1500-1530</a:t>
                      </a:r>
                    </a:p>
                  </a:txBody>
                  <a:tcPr marL="68429" marR="6842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EOC Team B</a:t>
                      </a: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Exchange formal digital message traffic with the State of Florida EOC using amateur and SHARES radio frequencies.</a:t>
                      </a: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EOC Radio Rm</a:t>
                      </a:r>
                    </a:p>
                  </a:txBody>
                  <a:tcPr marL="68429" marR="6842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94389146"/>
                  </a:ext>
                </a:extLst>
              </a:tr>
              <a:tr h="182479">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1530-1600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EOC Team B</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Perform satellite communication tests with the state of Florida EOC.</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EOC Radio Rm</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667466634"/>
                  </a:ext>
                </a:extLst>
              </a:tr>
              <a:tr h="182479">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1530-1600</a:t>
                      </a:r>
                    </a:p>
                  </a:txBody>
                  <a:tcPr marL="68429" marR="6842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EOC Team B</a:t>
                      </a: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Test operational status of all EOC TracStar Red Phones.</a:t>
                      </a: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EOC</a:t>
                      </a:r>
                    </a:p>
                  </a:txBody>
                  <a:tcPr marL="68429" marR="6842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73661625"/>
                  </a:ext>
                </a:extLst>
              </a:tr>
              <a:tr h="182479">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1600-1630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EOC Team B</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Deinstall and pack the TracStar Antenna.</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Public Safety Complex Roof</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615816692"/>
                  </a:ext>
                </a:extLst>
              </a:tr>
              <a:tr h="182479">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1630-1730</a:t>
                      </a:r>
                    </a:p>
                  </a:txBody>
                  <a:tcPr marL="68429" marR="6842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EOC Team B</a:t>
                      </a: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Hotwash</a:t>
                      </a: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EOC</a:t>
                      </a:r>
                    </a:p>
                  </a:txBody>
                  <a:tcPr marL="68429" marR="6842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972890869"/>
                  </a:ext>
                </a:extLst>
              </a:tr>
              <a:tr h="182479">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 Participants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End Operational Period 3 - EndEx</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1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174098296"/>
                  </a:ext>
                </a:extLst>
              </a:tr>
            </a:tbl>
          </a:graphicData>
        </a:graphic>
      </p:graphicFrame>
      <p:sp>
        <p:nvSpPr>
          <p:cNvPr id="6" name="Date Placeholder 3">
            <a:extLst>
              <a:ext uri="{FF2B5EF4-FFF2-40B4-BE49-F238E27FC236}">
                <a16:creationId xmlns:a16="http://schemas.microsoft.com/office/drawing/2014/main" id="{A7F973DC-6C89-43FD-91E4-3FC5676EC4B6}"/>
              </a:ext>
            </a:extLst>
          </p:cNvPr>
          <p:cNvSpPr>
            <a:spLocks noGrp="1"/>
          </p:cNvSpPr>
          <p:nvPr>
            <p:ph type="dt" sz="half" idx="10"/>
          </p:nvPr>
        </p:nvSpPr>
        <p:spPr>
          <a:xfrm>
            <a:off x="838200" y="6360767"/>
            <a:ext cx="2743200" cy="365125"/>
          </a:xfrm>
        </p:spPr>
        <p:txBody>
          <a:bodyPr/>
          <a:lstStyle/>
          <a:p>
            <a:r>
              <a:rPr lang="en-US" dirty="0"/>
              <a:t>4/28/2022</a:t>
            </a:r>
          </a:p>
        </p:txBody>
      </p:sp>
      <p:sp>
        <p:nvSpPr>
          <p:cNvPr id="7" name="Slide Number Placeholder 4">
            <a:extLst>
              <a:ext uri="{FF2B5EF4-FFF2-40B4-BE49-F238E27FC236}">
                <a16:creationId xmlns:a16="http://schemas.microsoft.com/office/drawing/2014/main" id="{6E54D36E-8862-47E5-84A1-6185C13C33FC}"/>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21</a:t>
            </a:fld>
            <a:endParaRPr lang="en-US" dirty="0"/>
          </a:p>
        </p:txBody>
      </p:sp>
      <p:sp>
        <p:nvSpPr>
          <p:cNvPr id="8" name="TextBox 7">
            <a:extLst>
              <a:ext uri="{FF2B5EF4-FFF2-40B4-BE49-F238E27FC236}">
                <a16:creationId xmlns:a16="http://schemas.microsoft.com/office/drawing/2014/main" id="{E38C63D1-3448-47EF-B95B-7B2247EB2A79}"/>
              </a:ext>
            </a:extLst>
          </p:cNvPr>
          <p:cNvSpPr txBox="1"/>
          <p:nvPr/>
        </p:nvSpPr>
        <p:spPr>
          <a:xfrm>
            <a:off x="9076267" y="6321365"/>
            <a:ext cx="1629292" cy="246221"/>
          </a:xfrm>
          <a:prstGeom prst="rect">
            <a:avLst/>
          </a:prstGeom>
          <a:noFill/>
        </p:spPr>
        <p:txBody>
          <a:bodyPr wrap="none" rtlCol="0">
            <a:spAutoFit/>
          </a:bodyPr>
          <a:lstStyle/>
          <a:p>
            <a:pPr marL="515938" indent="-515938"/>
            <a:r>
              <a:rPr lang="en-US" sz="1000" dirty="0"/>
              <a:t>SHARES –	</a:t>
            </a:r>
            <a:r>
              <a:rPr lang="en-US" sz="1000" dirty="0">
                <a:effectLst/>
                <a:ea typeface="Times New Roman" panose="02020603050405020304" pitchFamily="18" charset="0"/>
                <a:cs typeface="Times New Roman" panose="02020603050405020304" pitchFamily="18" charset="0"/>
              </a:rPr>
              <a:t>Shared Resources</a:t>
            </a:r>
            <a:endParaRPr lang="en-US" sz="1000" dirty="0"/>
          </a:p>
        </p:txBody>
      </p:sp>
      <p:sp>
        <p:nvSpPr>
          <p:cNvPr id="9" name="TextBox 8">
            <a:extLst>
              <a:ext uri="{FF2B5EF4-FFF2-40B4-BE49-F238E27FC236}">
                <a16:creationId xmlns:a16="http://schemas.microsoft.com/office/drawing/2014/main" id="{A56E463E-7AE9-46C9-9ACC-4CD822F33810}"/>
              </a:ext>
            </a:extLst>
          </p:cNvPr>
          <p:cNvSpPr txBox="1"/>
          <p:nvPr/>
        </p:nvSpPr>
        <p:spPr>
          <a:xfrm>
            <a:off x="3581400" y="2098820"/>
            <a:ext cx="4879975" cy="307777"/>
          </a:xfrm>
          <a:prstGeom prst="rect">
            <a:avLst/>
          </a:prstGeom>
          <a:noFill/>
        </p:spPr>
        <p:txBody>
          <a:bodyPr wrap="square" rtlCol="0">
            <a:spAutoFit/>
          </a:bodyPr>
          <a:lstStyle/>
          <a:p>
            <a:pPr algn="ctr"/>
            <a:r>
              <a:rPr lang="en-US" sz="1400" b="1" dirty="0"/>
              <a:t>Post Storm Communication Testing</a:t>
            </a:r>
          </a:p>
        </p:txBody>
      </p:sp>
    </p:spTree>
    <p:extLst>
      <p:ext uri="{BB962C8B-B14F-4D97-AF65-F5344CB8AC3E}">
        <p14:creationId xmlns:p14="http://schemas.microsoft.com/office/powerpoint/2010/main" val="2921474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EEF385-71A5-48DA-A615-36DBF633C331}"/>
              </a:ext>
            </a:extLst>
          </p:cNvPr>
          <p:cNvSpPr/>
          <p:nvPr/>
        </p:nvSpPr>
        <p:spPr>
          <a:xfrm>
            <a:off x="1144988" y="3398579"/>
            <a:ext cx="7728668" cy="3896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47BB9C-A63E-47A0-9D36-9F2663F1F6F2}"/>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4AF58B78-A86F-4527-8F20-5C3A9FC44F40}"/>
              </a:ext>
            </a:extLst>
          </p:cNvPr>
          <p:cNvSpPr>
            <a:spLocks noGrp="1"/>
          </p:cNvSpPr>
          <p:nvPr>
            <p:ph idx="1"/>
          </p:nvPr>
        </p:nvSpPr>
        <p:spPr/>
        <p:txBody>
          <a:bodyPr/>
          <a:lstStyle/>
          <a:p>
            <a:r>
              <a:rPr lang="en-US" dirty="0"/>
              <a:t>Exercise Objectives</a:t>
            </a:r>
          </a:p>
          <a:p>
            <a:r>
              <a:rPr lang="en-US" dirty="0"/>
              <a:t>Scenario</a:t>
            </a:r>
          </a:p>
          <a:p>
            <a:r>
              <a:rPr lang="en-US" dirty="0"/>
              <a:t>Schedule</a:t>
            </a:r>
          </a:p>
          <a:p>
            <a:r>
              <a:rPr lang="en-US" dirty="0"/>
              <a:t>Site Survey – Deployment locations</a:t>
            </a:r>
          </a:p>
          <a:p>
            <a:r>
              <a:rPr lang="en-US" dirty="0"/>
              <a:t>Documentation</a:t>
            </a:r>
          </a:p>
        </p:txBody>
      </p:sp>
      <p:sp>
        <p:nvSpPr>
          <p:cNvPr id="4" name="Date Placeholder 3">
            <a:extLst>
              <a:ext uri="{FF2B5EF4-FFF2-40B4-BE49-F238E27FC236}">
                <a16:creationId xmlns:a16="http://schemas.microsoft.com/office/drawing/2014/main" id="{2B0C4574-D0CB-43ED-83EB-AE73A0CAF51A}"/>
              </a:ext>
            </a:extLst>
          </p:cNvPr>
          <p:cNvSpPr>
            <a:spLocks noGrp="1"/>
          </p:cNvSpPr>
          <p:nvPr>
            <p:ph type="dt" sz="half" idx="10"/>
          </p:nvPr>
        </p:nvSpPr>
        <p:spPr>
          <a:xfrm>
            <a:off x="838200" y="6360767"/>
            <a:ext cx="2743200" cy="365125"/>
          </a:xfrm>
        </p:spPr>
        <p:txBody>
          <a:bodyPr/>
          <a:lstStyle/>
          <a:p>
            <a:r>
              <a:rPr lang="en-US" dirty="0"/>
              <a:t>4/28/2022</a:t>
            </a:r>
          </a:p>
        </p:txBody>
      </p:sp>
      <p:sp>
        <p:nvSpPr>
          <p:cNvPr id="5" name="Slide Number Placeholder 4">
            <a:extLst>
              <a:ext uri="{FF2B5EF4-FFF2-40B4-BE49-F238E27FC236}">
                <a16:creationId xmlns:a16="http://schemas.microsoft.com/office/drawing/2014/main" id="{E93FD6AC-E0F2-465D-844E-B881AA395B31}"/>
              </a:ext>
            </a:extLst>
          </p:cNvPr>
          <p:cNvSpPr>
            <a:spLocks noGrp="1"/>
          </p:cNvSpPr>
          <p:nvPr>
            <p:ph type="sldNum" sz="quarter" idx="12"/>
          </p:nvPr>
        </p:nvSpPr>
        <p:spPr/>
        <p:txBody>
          <a:bodyPr/>
          <a:lstStyle/>
          <a:p>
            <a:fld id="{D6E2ACB8-2D19-4FCE-80FD-A7A894208944}" type="slidenum">
              <a:rPr lang="en-US" smtClean="0"/>
              <a:t>22</a:t>
            </a:fld>
            <a:endParaRPr lang="en-US" dirty="0"/>
          </a:p>
        </p:txBody>
      </p:sp>
    </p:spTree>
    <p:extLst>
      <p:ext uri="{BB962C8B-B14F-4D97-AF65-F5344CB8AC3E}">
        <p14:creationId xmlns:p14="http://schemas.microsoft.com/office/powerpoint/2010/main" val="3045959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F57C1-671C-4E68-B706-2ABC26AA562A}"/>
              </a:ext>
            </a:extLst>
          </p:cNvPr>
          <p:cNvSpPr>
            <a:spLocks noGrp="1"/>
          </p:cNvSpPr>
          <p:nvPr>
            <p:ph type="title"/>
          </p:nvPr>
        </p:nvSpPr>
        <p:spPr/>
        <p:txBody>
          <a:bodyPr/>
          <a:lstStyle/>
          <a:p>
            <a:r>
              <a:rPr lang="en-US" dirty="0"/>
              <a:t>Pinellas ACS Hurricane Amaranth Exercise</a:t>
            </a:r>
            <a:br>
              <a:rPr lang="en-US" dirty="0"/>
            </a:br>
            <a:r>
              <a:rPr lang="en-US" sz="2800" dirty="0"/>
              <a:t>Deployment Locations</a:t>
            </a:r>
            <a:endParaRPr lang="en-US" dirty="0"/>
          </a:p>
        </p:txBody>
      </p:sp>
      <p:sp>
        <p:nvSpPr>
          <p:cNvPr id="4" name="Date Placeholder 3">
            <a:extLst>
              <a:ext uri="{FF2B5EF4-FFF2-40B4-BE49-F238E27FC236}">
                <a16:creationId xmlns:a16="http://schemas.microsoft.com/office/drawing/2014/main" id="{7317F2B9-09D1-40B0-893B-7CCB2B27E03B}"/>
              </a:ext>
            </a:extLst>
          </p:cNvPr>
          <p:cNvSpPr>
            <a:spLocks noGrp="1"/>
          </p:cNvSpPr>
          <p:nvPr>
            <p:ph type="dt" sz="half" idx="10"/>
          </p:nvPr>
        </p:nvSpPr>
        <p:spPr>
          <a:xfrm>
            <a:off x="838200" y="6360767"/>
            <a:ext cx="2743200" cy="365125"/>
          </a:xfrm>
        </p:spPr>
        <p:txBody>
          <a:bodyPr/>
          <a:lstStyle/>
          <a:p>
            <a:r>
              <a:rPr lang="en-US" dirty="0"/>
              <a:t>4/28/2022</a:t>
            </a:r>
          </a:p>
        </p:txBody>
      </p:sp>
      <p:sp>
        <p:nvSpPr>
          <p:cNvPr id="5" name="Slide Number Placeholder 4">
            <a:extLst>
              <a:ext uri="{FF2B5EF4-FFF2-40B4-BE49-F238E27FC236}">
                <a16:creationId xmlns:a16="http://schemas.microsoft.com/office/drawing/2014/main" id="{9361D40F-8DFA-46D3-9E80-DD3296FA52DC}"/>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23</a:t>
            </a:fld>
            <a:endParaRPr lang="en-US" dirty="0"/>
          </a:p>
        </p:txBody>
      </p:sp>
      <p:pic>
        <p:nvPicPr>
          <p:cNvPr id="3" name="Picture 2">
            <a:extLst>
              <a:ext uri="{FF2B5EF4-FFF2-40B4-BE49-F238E27FC236}">
                <a16:creationId xmlns:a16="http://schemas.microsoft.com/office/drawing/2014/main" id="{A80ECBA4-8619-4AC1-AC5D-75651E1E71DE}"/>
              </a:ext>
            </a:extLst>
          </p:cNvPr>
          <p:cNvPicPr>
            <a:picLocks noChangeAspect="1"/>
          </p:cNvPicPr>
          <p:nvPr/>
        </p:nvPicPr>
        <p:blipFill>
          <a:blip r:embed="rId2"/>
          <a:stretch>
            <a:fillRect/>
          </a:stretch>
        </p:blipFill>
        <p:spPr>
          <a:xfrm>
            <a:off x="311680" y="1814686"/>
            <a:ext cx="6539439" cy="4581881"/>
          </a:xfrm>
          <a:prstGeom prst="rect">
            <a:avLst/>
          </a:prstGeom>
          <a:ln w="28575">
            <a:solidFill>
              <a:schemeClr val="tx1"/>
            </a:solidFill>
          </a:ln>
        </p:spPr>
      </p:pic>
      <p:sp>
        <p:nvSpPr>
          <p:cNvPr id="7" name="Content Placeholder 2">
            <a:extLst>
              <a:ext uri="{FF2B5EF4-FFF2-40B4-BE49-F238E27FC236}">
                <a16:creationId xmlns:a16="http://schemas.microsoft.com/office/drawing/2014/main" id="{BA97CFE4-E8DE-4DCA-B5FC-5863CCE459C0}"/>
              </a:ext>
            </a:extLst>
          </p:cNvPr>
          <p:cNvSpPr txBox="1">
            <a:spLocks/>
          </p:cNvSpPr>
          <p:nvPr/>
        </p:nvSpPr>
        <p:spPr>
          <a:xfrm>
            <a:off x="7217833" y="1825624"/>
            <a:ext cx="4478868" cy="45719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Site Survey Performed on April 21</a:t>
            </a:r>
            <a:r>
              <a:rPr lang="en-US" baseline="30000" dirty="0"/>
              <a:t>st</a:t>
            </a:r>
            <a:r>
              <a:rPr lang="en-US" dirty="0"/>
              <a:t> </a:t>
            </a:r>
          </a:p>
          <a:p>
            <a:r>
              <a:rPr lang="en-US" dirty="0"/>
              <a:t>Six simulated shelter locations</a:t>
            </a:r>
          </a:p>
          <a:p>
            <a:pPr lvl="1"/>
            <a:r>
              <a:rPr lang="en-US" dirty="0"/>
              <a:t>Top Floor of Parking Garage</a:t>
            </a:r>
          </a:p>
          <a:p>
            <a:pPr lvl="1"/>
            <a:r>
              <a:rPr lang="en-US" dirty="0"/>
              <a:t>Staged prior to exercise with tables and chairs</a:t>
            </a:r>
          </a:p>
          <a:p>
            <a:r>
              <a:rPr lang="en-US" dirty="0"/>
              <a:t>Two ICC locations</a:t>
            </a:r>
          </a:p>
          <a:p>
            <a:r>
              <a:rPr lang="en-US" dirty="0"/>
              <a:t>All deployment sites have access to AC Power</a:t>
            </a:r>
          </a:p>
          <a:p>
            <a:pPr lvl="1"/>
            <a:endParaRPr lang="en-US" dirty="0"/>
          </a:p>
        </p:txBody>
      </p:sp>
    </p:spTree>
    <p:extLst>
      <p:ext uri="{BB962C8B-B14F-4D97-AF65-F5344CB8AC3E}">
        <p14:creationId xmlns:p14="http://schemas.microsoft.com/office/powerpoint/2010/main" val="3171614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5BF25-2C62-40E3-AAFE-7CCECD1B403D}"/>
              </a:ext>
            </a:extLst>
          </p:cNvPr>
          <p:cNvSpPr>
            <a:spLocks noGrp="1"/>
          </p:cNvSpPr>
          <p:nvPr>
            <p:ph type="title"/>
          </p:nvPr>
        </p:nvSpPr>
        <p:spPr/>
        <p:txBody>
          <a:bodyPr/>
          <a:lstStyle/>
          <a:p>
            <a:r>
              <a:rPr lang="en-US" dirty="0"/>
              <a:t>Pinellas ACS Hurricane Amaranth Exercise</a:t>
            </a:r>
            <a:br>
              <a:rPr lang="en-US" dirty="0"/>
            </a:br>
            <a:r>
              <a:rPr lang="en-US" sz="2800" dirty="0"/>
              <a:t>Shelter Deployment Locations</a:t>
            </a:r>
          </a:p>
        </p:txBody>
      </p:sp>
      <p:sp>
        <p:nvSpPr>
          <p:cNvPr id="3" name="Date Placeholder 3">
            <a:extLst>
              <a:ext uri="{FF2B5EF4-FFF2-40B4-BE49-F238E27FC236}">
                <a16:creationId xmlns:a16="http://schemas.microsoft.com/office/drawing/2014/main" id="{97154645-EC50-4C54-B05B-33F1788C7C6F}"/>
              </a:ext>
            </a:extLst>
          </p:cNvPr>
          <p:cNvSpPr>
            <a:spLocks noGrp="1"/>
          </p:cNvSpPr>
          <p:nvPr>
            <p:ph type="dt" sz="half" idx="10"/>
          </p:nvPr>
        </p:nvSpPr>
        <p:spPr>
          <a:xfrm>
            <a:off x="838200" y="6360767"/>
            <a:ext cx="2743200" cy="365125"/>
          </a:xfrm>
        </p:spPr>
        <p:txBody>
          <a:bodyPr/>
          <a:lstStyle/>
          <a:p>
            <a:r>
              <a:rPr lang="en-US" dirty="0"/>
              <a:t>4/28/2022</a:t>
            </a:r>
          </a:p>
        </p:txBody>
      </p:sp>
      <p:sp>
        <p:nvSpPr>
          <p:cNvPr id="4" name="Slide Number Placeholder 4">
            <a:extLst>
              <a:ext uri="{FF2B5EF4-FFF2-40B4-BE49-F238E27FC236}">
                <a16:creationId xmlns:a16="http://schemas.microsoft.com/office/drawing/2014/main" id="{3E3125D8-BF31-41DE-BD4C-4A616F1EF865}"/>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24</a:t>
            </a:fld>
            <a:endParaRPr lang="en-US" dirty="0"/>
          </a:p>
        </p:txBody>
      </p:sp>
      <p:pic>
        <p:nvPicPr>
          <p:cNvPr id="5" name="Picture 4">
            <a:extLst>
              <a:ext uri="{FF2B5EF4-FFF2-40B4-BE49-F238E27FC236}">
                <a16:creationId xmlns:a16="http://schemas.microsoft.com/office/drawing/2014/main" id="{1FF9C088-4DC1-4F5B-A9EA-7B306E9E9FBF}"/>
              </a:ext>
            </a:extLst>
          </p:cNvPr>
          <p:cNvPicPr>
            <a:picLocks noChangeAspect="1"/>
          </p:cNvPicPr>
          <p:nvPr/>
        </p:nvPicPr>
        <p:blipFill>
          <a:blip r:embed="rId2"/>
          <a:stretch>
            <a:fillRect/>
          </a:stretch>
        </p:blipFill>
        <p:spPr>
          <a:xfrm>
            <a:off x="2381957" y="2001078"/>
            <a:ext cx="3037209" cy="4037314"/>
          </a:xfrm>
          <a:prstGeom prst="rect">
            <a:avLst/>
          </a:prstGeom>
        </p:spPr>
      </p:pic>
      <p:pic>
        <p:nvPicPr>
          <p:cNvPr id="6" name="Picture 5">
            <a:extLst>
              <a:ext uri="{FF2B5EF4-FFF2-40B4-BE49-F238E27FC236}">
                <a16:creationId xmlns:a16="http://schemas.microsoft.com/office/drawing/2014/main" id="{6AF7EFE5-2747-45A0-9A56-790F4049DA67}"/>
              </a:ext>
            </a:extLst>
          </p:cNvPr>
          <p:cNvPicPr>
            <a:picLocks noChangeAspect="1"/>
          </p:cNvPicPr>
          <p:nvPr/>
        </p:nvPicPr>
        <p:blipFill>
          <a:blip r:embed="rId3"/>
          <a:stretch>
            <a:fillRect/>
          </a:stretch>
        </p:blipFill>
        <p:spPr>
          <a:xfrm>
            <a:off x="6772836" y="2001078"/>
            <a:ext cx="3037208" cy="4037314"/>
          </a:xfrm>
          <a:prstGeom prst="rect">
            <a:avLst/>
          </a:prstGeom>
        </p:spPr>
      </p:pic>
      <p:sp>
        <p:nvSpPr>
          <p:cNvPr id="7" name="Oval 6">
            <a:extLst>
              <a:ext uri="{FF2B5EF4-FFF2-40B4-BE49-F238E27FC236}">
                <a16:creationId xmlns:a16="http://schemas.microsoft.com/office/drawing/2014/main" id="{1E4F486F-E04A-48B1-B40E-C5D50488968E}"/>
              </a:ext>
            </a:extLst>
          </p:cNvPr>
          <p:cNvSpPr>
            <a:spLocks noChangeAspect="1"/>
          </p:cNvSpPr>
          <p:nvPr/>
        </p:nvSpPr>
        <p:spPr>
          <a:xfrm>
            <a:off x="8345557" y="4226339"/>
            <a:ext cx="405296" cy="405296"/>
          </a:xfrm>
          <a:prstGeom prst="ellipse">
            <a:avLst/>
          </a:prstGeom>
          <a:noFill/>
          <a:ln w="28575">
            <a:solidFill>
              <a:srgbClr val="92D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E9BB625-17AA-4D22-B7F8-0AE5F837980B}"/>
              </a:ext>
            </a:extLst>
          </p:cNvPr>
          <p:cNvSpPr>
            <a:spLocks noChangeAspect="1"/>
          </p:cNvSpPr>
          <p:nvPr/>
        </p:nvSpPr>
        <p:spPr>
          <a:xfrm>
            <a:off x="4054062" y="4073939"/>
            <a:ext cx="405296" cy="405296"/>
          </a:xfrm>
          <a:prstGeom prst="ellipse">
            <a:avLst/>
          </a:prstGeom>
          <a:noFill/>
          <a:ln w="28575">
            <a:solidFill>
              <a:srgbClr val="92D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71E882A9-347E-4AB6-8D30-F3A9F2231A23}"/>
              </a:ext>
            </a:extLst>
          </p:cNvPr>
          <p:cNvCxnSpPr>
            <a:endCxn id="7" idx="6"/>
          </p:cNvCxnSpPr>
          <p:nvPr/>
        </p:nvCxnSpPr>
        <p:spPr>
          <a:xfrm flipH="1">
            <a:off x="8750853" y="3768035"/>
            <a:ext cx="1493077" cy="660952"/>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C36639F-6263-4890-BC86-49C123C04D60}"/>
              </a:ext>
            </a:extLst>
          </p:cNvPr>
          <p:cNvCxnSpPr>
            <a:cxnSpLocks/>
            <a:endCxn id="8" idx="2"/>
          </p:cNvCxnSpPr>
          <p:nvPr/>
        </p:nvCxnSpPr>
        <p:spPr>
          <a:xfrm>
            <a:off x="1948070" y="3472070"/>
            <a:ext cx="2105992" cy="804517"/>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4D54EB0-EF12-4B2E-8E05-D689DEF3949B}"/>
              </a:ext>
            </a:extLst>
          </p:cNvPr>
          <p:cNvSpPr txBox="1"/>
          <p:nvPr/>
        </p:nvSpPr>
        <p:spPr>
          <a:xfrm>
            <a:off x="1197114" y="3167390"/>
            <a:ext cx="900888" cy="523220"/>
          </a:xfrm>
          <a:prstGeom prst="rect">
            <a:avLst/>
          </a:prstGeom>
          <a:noFill/>
        </p:spPr>
        <p:txBody>
          <a:bodyPr wrap="none" rtlCol="0">
            <a:spAutoFit/>
          </a:bodyPr>
          <a:lstStyle/>
          <a:p>
            <a:pPr algn="ctr"/>
            <a:r>
              <a:rPr lang="en-US" sz="1400" b="1" dirty="0"/>
              <a:t>AC Power</a:t>
            </a:r>
          </a:p>
          <a:p>
            <a:pPr algn="ctr"/>
            <a:r>
              <a:rPr lang="en-US" sz="1400" b="1" dirty="0"/>
              <a:t>Outlet</a:t>
            </a:r>
          </a:p>
        </p:txBody>
      </p:sp>
      <p:sp>
        <p:nvSpPr>
          <p:cNvPr id="16" name="TextBox 15">
            <a:extLst>
              <a:ext uri="{FF2B5EF4-FFF2-40B4-BE49-F238E27FC236}">
                <a16:creationId xmlns:a16="http://schemas.microsoft.com/office/drawing/2014/main" id="{233CB05C-8493-4CC8-AFBE-5792DF47E65A}"/>
              </a:ext>
            </a:extLst>
          </p:cNvPr>
          <p:cNvSpPr txBox="1"/>
          <p:nvPr/>
        </p:nvSpPr>
        <p:spPr>
          <a:xfrm>
            <a:off x="10047358" y="3472070"/>
            <a:ext cx="900888" cy="523220"/>
          </a:xfrm>
          <a:prstGeom prst="rect">
            <a:avLst/>
          </a:prstGeom>
          <a:noFill/>
        </p:spPr>
        <p:txBody>
          <a:bodyPr wrap="none" rtlCol="0">
            <a:spAutoFit/>
          </a:bodyPr>
          <a:lstStyle/>
          <a:p>
            <a:pPr algn="ctr"/>
            <a:r>
              <a:rPr lang="en-US" sz="1400" b="1" dirty="0"/>
              <a:t>AC Power</a:t>
            </a:r>
          </a:p>
          <a:p>
            <a:pPr algn="ctr"/>
            <a:r>
              <a:rPr lang="en-US" sz="1400" b="1" dirty="0"/>
              <a:t>Outlet</a:t>
            </a:r>
          </a:p>
        </p:txBody>
      </p:sp>
      <p:sp>
        <p:nvSpPr>
          <p:cNvPr id="13" name="TextBox 12">
            <a:extLst>
              <a:ext uri="{FF2B5EF4-FFF2-40B4-BE49-F238E27FC236}">
                <a16:creationId xmlns:a16="http://schemas.microsoft.com/office/drawing/2014/main" id="{C43DF470-5DBA-475B-8376-38ED1DF574F6}"/>
              </a:ext>
            </a:extLst>
          </p:cNvPr>
          <p:cNvSpPr txBox="1"/>
          <p:nvPr/>
        </p:nvSpPr>
        <p:spPr>
          <a:xfrm>
            <a:off x="2927879" y="6054923"/>
            <a:ext cx="2063220" cy="307777"/>
          </a:xfrm>
          <a:prstGeom prst="rect">
            <a:avLst/>
          </a:prstGeom>
          <a:noFill/>
        </p:spPr>
        <p:txBody>
          <a:bodyPr wrap="square" rtlCol="0">
            <a:spAutoFit/>
          </a:bodyPr>
          <a:lstStyle/>
          <a:p>
            <a:pPr algn="ctr"/>
            <a:r>
              <a:rPr lang="en-US" sz="1400" b="1" dirty="0"/>
              <a:t>Southwest Corner</a:t>
            </a:r>
          </a:p>
        </p:txBody>
      </p:sp>
      <p:sp>
        <p:nvSpPr>
          <p:cNvPr id="14" name="TextBox 13">
            <a:extLst>
              <a:ext uri="{FF2B5EF4-FFF2-40B4-BE49-F238E27FC236}">
                <a16:creationId xmlns:a16="http://schemas.microsoft.com/office/drawing/2014/main" id="{21260DC0-D25E-4B37-ADFB-4D8A9E502722}"/>
              </a:ext>
            </a:extLst>
          </p:cNvPr>
          <p:cNvSpPr txBox="1"/>
          <p:nvPr/>
        </p:nvSpPr>
        <p:spPr>
          <a:xfrm>
            <a:off x="7434171" y="6054923"/>
            <a:ext cx="2063220" cy="307777"/>
          </a:xfrm>
          <a:prstGeom prst="rect">
            <a:avLst/>
          </a:prstGeom>
          <a:noFill/>
        </p:spPr>
        <p:txBody>
          <a:bodyPr wrap="square" rtlCol="0">
            <a:spAutoFit/>
          </a:bodyPr>
          <a:lstStyle/>
          <a:p>
            <a:pPr algn="ctr"/>
            <a:r>
              <a:rPr lang="en-US" sz="1400" b="1" dirty="0"/>
              <a:t>East of Vehicle Ramp</a:t>
            </a:r>
          </a:p>
        </p:txBody>
      </p:sp>
    </p:spTree>
    <p:extLst>
      <p:ext uri="{BB962C8B-B14F-4D97-AF65-F5344CB8AC3E}">
        <p14:creationId xmlns:p14="http://schemas.microsoft.com/office/powerpoint/2010/main" val="1829045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5BF25-2C62-40E3-AAFE-7CCECD1B403D}"/>
              </a:ext>
            </a:extLst>
          </p:cNvPr>
          <p:cNvSpPr>
            <a:spLocks noGrp="1"/>
          </p:cNvSpPr>
          <p:nvPr>
            <p:ph type="title"/>
          </p:nvPr>
        </p:nvSpPr>
        <p:spPr/>
        <p:txBody>
          <a:bodyPr/>
          <a:lstStyle/>
          <a:p>
            <a:r>
              <a:rPr lang="en-US" dirty="0"/>
              <a:t>Pinellas ACS Hurricane Amaranth Exercise</a:t>
            </a:r>
            <a:br>
              <a:rPr lang="en-US" dirty="0"/>
            </a:br>
            <a:r>
              <a:rPr lang="en-US" sz="2800" dirty="0"/>
              <a:t>ICC Deployment Locations</a:t>
            </a:r>
          </a:p>
        </p:txBody>
      </p:sp>
      <p:sp>
        <p:nvSpPr>
          <p:cNvPr id="3" name="Date Placeholder 3">
            <a:extLst>
              <a:ext uri="{FF2B5EF4-FFF2-40B4-BE49-F238E27FC236}">
                <a16:creationId xmlns:a16="http://schemas.microsoft.com/office/drawing/2014/main" id="{97154645-EC50-4C54-B05B-33F1788C7C6F}"/>
              </a:ext>
            </a:extLst>
          </p:cNvPr>
          <p:cNvSpPr>
            <a:spLocks noGrp="1"/>
          </p:cNvSpPr>
          <p:nvPr>
            <p:ph type="dt" sz="half" idx="10"/>
          </p:nvPr>
        </p:nvSpPr>
        <p:spPr>
          <a:xfrm>
            <a:off x="838200" y="6360767"/>
            <a:ext cx="2743200" cy="365125"/>
          </a:xfrm>
        </p:spPr>
        <p:txBody>
          <a:bodyPr/>
          <a:lstStyle/>
          <a:p>
            <a:r>
              <a:rPr lang="en-US" dirty="0"/>
              <a:t>4/28/2022</a:t>
            </a:r>
          </a:p>
        </p:txBody>
      </p:sp>
      <p:sp>
        <p:nvSpPr>
          <p:cNvPr id="4" name="Slide Number Placeholder 4">
            <a:extLst>
              <a:ext uri="{FF2B5EF4-FFF2-40B4-BE49-F238E27FC236}">
                <a16:creationId xmlns:a16="http://schemas.microsoft.com/office/drawing/2014/main" id="{3E3125D8-BF31-41DE-BD4C-4A616F1EF865}"/>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25</a:t>
            </a:fld>
            <a:endParaRPr lang="en-US" dirty="0"/>
          </a:p>
        </p:txBody>
      </p:sp>
      <p:pic>
        <p:nvPicPr>
          <p:cNvPr id="7" name="Picture 6">
            <a:extLst>
              <a:ext uri="{FF2B5EF4-FFF2-40B4-BE49-F238E27FC236}">
                <a16:creationId xmlns:a16="http://schemas.microsoft.com/office/drawing/2014/main" id="{D7AD76A9-10D3-418A-92BB-C3F044C23941}"/>
              </a:ext>
            </a:extLst>
          </p:cNvPr>
          <p:cNvPicPr>
            <a:picLocks noChangeAspect="1"/>
          </p:cNvPicPr>
          <p:nvPr/>
        </p:nvPicPr>
        <p:blipFill>
          <a:blip r:embed="rId2"/>
          <a:stretch>
            <a:fillRect/>
          </a:stretch>
        </p:blipFill>
        <p:spPr>
          <a:xfrm>
            <a:off x="1678238" y="1908474"/>
            <a:ext cx="3088495" cy="4105488"/>
          </a:xfrm>
          <a:prstGeom prst="rect">
            <a:avLst/>
          </a:prstGeom>
        </p:spPr>
      </p:pic>
      <p:pic>
        <p:nvPicPr>
          <p:cNvPr id="8" name="Picture 7">
            <a:extLst>
              <a:ext uri="{FF2B5EF4-FFF2-40B4-BE49-F238E27FC236}">
                <a16:creationId xmlns:a16="http://schemas.microsoft.com/office/drawing/2014/main" id="{D1CF99C7-5A18-4C23-BC0E-69F71ADC5F84}"/>
              </a:ext>
            </a:extLst>
          </p:cNvPr>
          <p:cNvPicPr>
            <a:picLocks noChangeAspect="1"/>
          </p:cNvPicPr>
          <p:nvPr/>
        </p:nvPicPr>
        <p:blipFill>
          <a:blip r:embed="rId3"/>
          <a:stretch>
            <a:fillRect/>
          </a:stretch>
        </p:blipFill>
        <p:spPr>
          <a:xfrm>
            <a:off x="6233305" y="2082040"/>
            <a:ext cx="4594273" cy="3456200"/>
          </a:xfrm>
          <a:prstGeom prst="rect">
            <a:avLst/>
          </a:prstGeom>
        </p:spPr>
      </p:pic>
      <p:sp>
        <p:nvSpPr>
          <p:cNvPr id="9" name="Oval 8">
            <a:extLst>
              <a:ext uri="{FF2B5EF4-FFF2-40B4-BE49-F238E27FC236}">
                <a16:creationId xmlns:a16="http://schemas.microsoft.com/office/drawing/2014/main" id="{368CF076-4C02-499A-A173-17D42DA745CF}"/>
              </a:ext>
            </a:extLst>
          </p:cNvPr>
          <p:cNvSpPr>
            <a:spLocks noChangeAspect="1"/>
          </p:cNvSpPr>
          <p:nvPr/>
        </p:nvSpPr>
        <p:spPr>
          <a:xfrm>
            <a:off x="9145110" y="4327935"/>
            <a:ext cx="405296" cy="405296"/>
          </a:xfrm>
          <a:prstGeom prst="ellipse">
            <a:avLst/>
          </a:prstGeom>
          <a:noFill/>
          <a:ln w="28575">
            <a:solidFill>
              <a:srgbClr val="92D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4FD07CA9-B351-409C-9213-E5CB3C0E8BAC}"/>
              </a:ext>
            </a:extLst>
          </p:cNvPr>
          <p:cNvCxnSpPr>
            <a:endCxn id="9" idx="6"/>
          </p:cNvCxnSpPr>
          <p:nvPr/>
        </p:nvCxnSpPr>
        <p:spPr>
          <a:xfrm flipH="1">
            <a:off x="9550406" y="3869631"/>
            <a:ext cx="1493077" cy="660952"/>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C41BCF8-5D73-40D8-8A92-762E1CDCFD55}"/>
              </a:ext>
            </a:extLst>
          </p:cNvPr>
          <p:cNvSpPr txBox="1"/>
          <p:nvPr/>
        </p:nvSpPr>
        <p:spPr>
          <a:xfrm>
            <a:off x="10846911" y="3573666"/>
            <a:ext cx="900888" cy="523220"/>
          </a:xfrm>
          <a:prstGeom prst="rect">
            <a:avLst/>
          </a:prstGeom>
          <a:noFill/>
        </p:spPr>
        <p:txBody>
          <a:bodyPr wrap="none" rtlCol="0">
            <a:spAutoFit/>
          </a:bodyPr>
          <a:lstStyle/>
          <a:p>
            <a:pPr algn="ctr"/>
            <a:r>
              <a:rPr lang="en-US" sz="1400" b="1" dirty="0"/>
              <a:t>AC Power</a:t>
            </a:r>
          </a:p>
          <a:p>
            <a:pPr algn="ctr"/>
            <a:r>
              <a:rPr lang="en-US" sz="1400" b="1" dirty="0"/>
              <a:t>Outlet</a:t>
            </a:r>
          </a:p>
        </p:txBody>
      </p:sp>
      <p:sp>
        <p:nvSpPr>
          <p:cNvPr id="12" name="Oval 11">
            <a:extLst>
              <a:ext uri="{FF2B5EF4-FFF2-40B4-BE49-F238E27FC236}">
                <a16:creationId xmlns:a16="http://schemas.microsoft.com/office/drawing/2014/main" id="{37EA319A-A49F-4B4D-9393-E8CFBBA6D96A}"/>
              </a:ext>
            </a:extLst>
          </p:cNvPr>
          <p:cNvSpPr>
            <a:spLocks noChangeAspect="1"/>
          </p:cNvSpPr>
          <p:nvPr/>
        </p:nvSpPr>
        <p:spPr>
          <a:xfrm>
            <a:off x="3236849" y="4246213"/>
            <a:ext cx="405296" cy="405296"/>
          </a:xfrm>
          <a:prstGeom prst="ellipse">
            <a:avLst/>
          </a:prstGeom>
          <a:noFill/>
          <a:ln w="28575">
            <a:solidFill>
              <a:srgbClr val="92D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id="{1C6CE02F-F7DC-4B80-A917-F9ADE2ED5D7E}"/>
              </a:ext>
            </a:extLst>
          </p:cNvPr>
          <p:cNvCxnSpPr>
            <a:cxnSpLocks/>
            <a:endCxn id="12" idx="2"/>
          </p:cNvCxnSpPr>
          <p:nvPr/>
        </p:nvCxnSpPr>
        <p:spPr>
          <a:xfrm>
            <a:off x="1130857" y="3644344"/>
            <a:ext cx="2105992" cy="804517"/>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7349561-924A-4AB8-BDC8-9AD98D0D9FEB}"/>
              </a:ext>
            </a:extLst>
          </p:cNvPr>
          <p:cNvSpPr txBox="1"/>
          <p:nvPr/>
        </p:nvSpPr>
        <p:spPr>
          <a:xfrm>
            <a:off x="379901" y="3339664"/>
            <a:ext cx="900888" cy="523220"/>
          </a:xfrm>
          <a:prstGeom prst="rect">
            <a:avLst/>
          </a:prstGeom>
          <a:noFill/>
        </p:spPr>
        <p:txBody>
          <a:bodyPr wrap="none" rtlCol="0">
            <a:spAutoFit/>
          </a:bodyPr>
          <a:lstStyle/>
          <a:p>
            <a:pPr algn="ctr"/>
            <a:r>
              <a:rPr lang="en-US" sz="1400" b="1" dirty="0"/>
              <a:t>AC Power</a:t>
            </a:r>
          </a:p>
          <a:p>
            <a:pPr algn="ctr"/>
            <a:r>
              <a:rPr lang="en-US" sz="1400" b="1" dirty="0"/>
              <a:t>Outlet</a:t>
            </a:r>
          </a:p>
        </p:txBody>
      </p:sp>
      <p:sp>
        <p:nvSpPr>
          <p:cNvPr id="15" name="TextBox 14">
            <a:extLst>
              <a:ext uri="{FF2B5EF4-FFF2-40B4-BE49-F238E27FC236}">
                <a16:creationId xmlns:a16="http://schemas.microsoft.com/office/drawing/2014/main" id="{8DA08926-630F-488F-A589-9279D95A7C5C}"/>
              </a:ext>
            </a:extLst>
          </p:cNvPr>
          <p:cNvSpPr txBox="1"/>
          <p:nvPr/>
        </p:nvSpPr>
        <p:spPr>
          <a:xfrm>
            <a:off x="2209800" y="6048573"/>
            <a:ext cx="2063220" cy="307777"/>
          </a:xfrm>
          <a:prstGeom prst="rect">
            <a:avLst/>
          </a:prstGeom>
          <a:noFill/>
        </p:spPr>
        <p:txBody>
          <a:bodyPr wrap="square" rtlCol="0">
            <a:spAutoFit/>
          </a:bodyPr>
          <a:lstStyle/>
          <a:p>
            <a:pPr algn="ctr"/>
            <a:r>
              <a:rPr lang="en-US" sz="1400" b="1" dirty="0"/>
              <a:t>Southeast Corner</a:t>
            </a:r>
          </a:p>
        </p:txBody>
      </p:sp>
      <p:sp>
        <p:nvSpPr>
          <p:cNvPr id="16" name="TextBox 15">
            <a:extLst>
              <a:ext uri="{FF2B5EF4-FFF2-40B4-BE49-F238E27FC236}">
                <a16:creationId xmlns:a16="http://schemas.microsoft.com/office/drawing/2014/main" id="{A9F89355-DC71-4D5E-8635-17BDB65D8F1A}"/>
              </a:ext>
            </a:extLst>
          </p:cNvPr>
          <p:cNvSpPr txBox="1"/>
          <p:nvPr/>
        </p:nvSpPr>
        <p:spPr>
          <a:xfrm>
            <a:off x="7535332" y="5632967"/>
            <a:ext cx="2700867" cy="307777"/>
          </a:xfrm>
          <a:prstGeom prst="rect">
            <a:avLst/>
          </a:prstGeom>
          <a:noFill/>
        </p:spPr>
        <p:txBody>
          <a:bodyPr wrap="square" rtlCol="0">
            <a:spAutoFit/>
          </a:bodyPr>
          <a:lstStyle/>
          <a:p>
            <a:pPr algn="ctr"/>
            <a:r>
              <a:rPr lang="en-US" sz="1400" b="1" dirty="0"/>
              <a:t>Northwest Front of Complex</a:t>
            </a:r>
          </a:p>
        </p:txBody>
      </p:sp>
    </p:spTree>
    <p:extLst>
      <p:ext uri="{BB962C8B-B14F-4D97-AF65-F5344CB8AC3E}">
        <p14:creationId xmlns:p14="http://schemas.microsoft.com/office/powerpoint/2010/main" val="3500897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5BF25-2C62-40E3-AAFE-7CCECD1B403D}"/>
              </a:ext>
            </a:extLst>
          </p:cNvPr>
          <p:cNvSpPr>
            <a:spLocks noGrp="1"/>
          </p:cNvSpPr>
          <p:nvPr>
            <p:ph type="title"/>
          </p:nvPr>
        </p:nvSpPr>
        <p:spPr/>
        <p:txBody>
          <a:bodyPr/>
          <a:lstStyle/>
          <a:p>
            <a:r>
              <a:rPr lang="en-US" dirty="0"/>
              <a:t>Pinellas ACS Hurricane Amaranth Exercise</a:t>
            </a:r>
            <a:br>
              <a:rPr lang="en-US" dirty="0"/>
            </a:br>
            <a:r>
              <a:rPr lang="en-US" sz="2800" dirty="0"/>
              <a:t>Shelter Radio Kit</a:t>
            </a:r>
          </a:p>
        </p:txBody>
      </p:sp>
      <p:sp>
        <p:nvSpPr>
          <p:cNvPr id="3" name="Date Placeholder 3">
            <a:extLst>
              <a:ext uri="{FF2B5EF4-FFF2-40B4-BE49-F238E27FC236}">
                <a16:creationId xmlns:a16="http://schemas.microsoft.com/office/drawing/2014/main" id="{97154645-EC50-4C54-B05B-33F1788C7C6F}"/>
              </a:ext>
            </a:extLst>
          </p:cNvPr>
          <p:cNvSpPr>
            <a:spLocks noGrp="1"/>
          </p:cNvSpPr>
          <p:nvPr>
            <p:ph type="dt" sz="half" idx="10"/>
          </p:nvPr>
        </p:nvSpPr>
        <p:spPr>
          <a:xfrm>
            <a:off x="838200" y="6360767"/>
            <a:ext cx="2743200" cy="365125"/>
          </a:xfrm>
        </p:spPr>
        <p:txBody>
          <a:bodyPr/>
          <a:lstStyle/>
          <a:p>
            <a:r>
              <a:rPr lang="en-US" dirty="0"/>
              <a:t>4/28/2022</a:t>
            </a:r>
          </a:p>
        </p:txBody>
      </p:sp>
      <p:sp>
        <p:nvSpPr>
          <p:cNvPr id="4" name="Slide Number Placeholder 4">
            <a:extLst>
              <a:ext uri="{FF2B5EF4-FFF2-40B4-BE49-F238E27FC236}">
                <a16:creationId xmlns:a16="http://schemas.microsoft.com/office/drawing/2014/main" id="{3E3125D8-BF31-41DE-BD4C-4A616F1EF865}"/>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26</a:t>
            </a:fld>
            <a:endParaRPr lang="en-US" dirty="0"/>
          </a:p>
        </p:txBody>
      </p:sp>
      <p:pic>
        <p:nvPicPr>
          <p:cNvPr id="5" name="Picture 4">
            <a:extLst>
              <a:ext uri="{FF2B5EF4-FFF2-40B4-BE49-F238E27FC236}">
                <a16:creationId xmlns:a16="http://schemas.microsoft.com/office/drawing/2014/main" id="{4AE73C5E-830B-4F39-92FA-ACCC0DBE62F7}"/>
              </a:ext>
            </a:extLst>
          </p:cNvPr>
          <p:cNvPicPr>
            <a:picLocks noChangeAspect="1"/>
          </p:cNvPicPr>
          <p:nvPr/>
        </p:nvPicPr>
        <p:blipFill>
          <a:blip r:embed="rId2"/>
          <a:stretch>
            <a:fillRect/>
          </a:stretch>
        </p:blipFill>
        <p:spPr>
          <a:xfrm>
            <a:off x="338956" y="2034201"/>
            <a:ext cx="5924655" cy="3879597"/>
          </a:xfrm>
          <a:prstGeom prst="rect">
            <a:avLst/>
          </a:prstGeom>
        </p:spPr>
      </p:pic>
      <p:sp>
        <p:nvSpPr>
          <p:cNvPr id="6" name="Content Placeholder 2">
            <a:extLst>
              <a:ext uri="{FF2B5EF4-FFF2-40B4-BE49-F238E27FC236}">
                <a16:creationId xmlns:a16="http://schemas.microsoft.com/office/drawing/2014/main" id="{5B51036B-1A56-4FD2-8D70-F5A22B5E1BB3}"/>
              </a:ext>
            </a:extLst>
          </p:cNvPr>
          <p:cNvSpPr txBox="1">
            <a:spLocks/>
          </p:cNvSpPr>
          <p:nvPr/>
        </p:nvSpPr>
        <p:spPr>
          <a:xfrm>
            <a:off x="7217833" y="1825624"/>
            <a:ext cx="4478868" cy="45719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Shelter Teams will obtain Radio Kits from EOC Cache</a:t>
            </a:r>
          </a:p>
          <a:p>
            <a:pPr lvl="1"/>
            <a:r>
              <a:rPr lang="en-US" dirty="0"/>
              <a:t>Deploy to Simulated Shelter location</a:t>
            </a:r>
          </a:p>
          <a:p>
            <a:pPr lvl="1"/>
            <a:r>
              <a:rPr lang="en-US" dirty="0"/>
              <a:t>Unbox, install, configure</a:t>
            </a:r>
          </a:p>
          <a:p>
            <a:pPr lvl="1"/>
            <a:r>
              <a:rPr lang="en-US" dirty="0"/>
              <a:t>Establish communications with the EOC</a:t>
            </a:r>
          </a:p>
          <a:p>
            <a:r>
              <a:rPr lang="en-US" dirty="0"/>
              <a:t>Demobilization</a:t>
            </a:r>
          </a:p>
          <a:p>
            <a:pPr lvl="1"/>
            <a:r>
              <a:rPr lang="en-US" dirty="0"/>
              <a:t>De-install, pack, and transport back to EOC Cache</a:t>
            </a:r>
          </a:p>
          <a:p>
            <a:pPr lvl="1"/>
            <a:r>
              <a:rPr lang="en-US" dirty="0"/>
              <a:t>Document discrepancies</a:t>
            </a:r>
          </a:p>
        </p:txBody>
      </p:sp>
    </p:spTree>
    <p:extLst>
      <p:ext uri="{BB962C8B-B14F-4D97-AF65-F5344CB8AC3E}">
        <p14:creationId xmlns:p14="http://schemas.microsoft.com/office/powerpoint/2010/main" val="3308185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EEF385-71A5-48DA-A615-36DBF633C331}"/>
              </a:ext>
            </a:extLst>
          </p:cNvPr>
          <p:cNvSpPr/>
          <p:nvPr/>
        </p:nvSpPr>
        <p:spPr>
          <a:xfrm>
            <a:off x="1144988" y="3913739"/>
            <a:ext cx="7728668" cy="3896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47BB9C-A63E-47A0-9D36-9F2663F1F6F2}"/>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4AF58B78-A86F-4527-8F20-5C3A9FC44F40}"/>
              </a:ext>
            </a:extLst>
          </p:cNvPr>
          <p:cNvSpPr>
            <a:spLocks noGrp="1"/>
          </p:cNvSpPr>
          <p:nvPr>
            <p:ph idx="1"/>
          </p:nvPr>
        </p:nvSpPr>
        <p:spPr/>
        <p:txBody>
          <a:bodyPr/>
          <a:lstStyle/>
          <a:p>
            <a:r>
              <a:rPr lang="en-US" dirty="0"/>
              <a:t>Exercise Objectives</a:t>
            </a:r>
          </a:p>
          <a:p>
            <a:r>
              <a:rPr lang="en-US" dirty="0"/>
              <a:t>Scenario</a:t>
            </a:r>
          </a:p>
          <a:p>
            <a:r>
              <a:rPr lang="en-US" dirty="0"/>
              <a:t>Schedule</a:t>
            </a:r>
          </a:p>
          <a:p>
            <a:r>
              <a:rPr lang="en-US" dirty="0"/>
              <a:t>Site Survey – Deployment locations</a:t>
            </a:r>
          </a:p>
          <a:p>
            <a:r>
              <a:rPr lang="en-US" dirty="0"/>
              <a:t>Documentation</a:t>
            </a:r>
          </a:p>
        </p:txBody>
      </p:sp>
      <p:sp>
        <p:nvSpPr>
          <p:cNvPr id="4" name="Date Placeholder 3">
            <a:extLst>
              <a:ext uri="{FF2B5EF4-FFF2-40B4-BE49-F238E27FC236}">
                <a16:creationId xmlns:a16="http://schemas.microsoft.com/office/drawing/2014/main" id="{2B0C4574-D0CB-43ED-83EB-AE73A0CAF51A}"/>
              </a:ext>
            </a:extLst>
          </p:cNvPr>
          <p:cNvSpPr>
            <a:spLocks noGrp="1"/>
          </p:cNvSpPr>
          <p:nvPr>
            <p:ph type="dt" sz="half" idx="10"/>
          </p:nvPr>
        </p:nvSpPr>
        <p:spPr>
          <a:xfrm>
            <a:off x="838200" y="6360767"/>
            <a:ext cx="2743200" cy="365125"/>
          </a:xfrm>
        </p:spPr>
        <p:txBody>
          <a:bodyPr/>
          <a:lstStyle/>
          <a:p>
            <a:r>
              <a:rPr lang="en-US" dirty="0"/>
              <a:t>4/28/2022</a:t>
            </a:r>
          </a:p>
        </p:txBody>
      </p:sp>
      <p:sp>
        <p:nvSpPr>
          <p:cNvPr id="5" name="Slide Number Placeholder 4">
            <a:extLst>
              <a:ext uri="{FF2B5EF4-FFF2-40B4-BE49-F238E27FC236}">
                <a16:creationId xmlns:a16="http://schemas.microsoft.com/office/drawing/2014/main" id="{E93FD6AC-E0F2-465D-844E-B881AA395B31}"/>
              </a:ext>
            </a:extLst>
          </p:cNvPr>
          <p:cNvSpPr>
            <a:spLocks noGrp="1"/>
          </p:cNvSpPr>
          <p:nvPr>
            <p:ph type="sldNum" sz="quarter" idx="12"/>
          </p:nvPr>
        </p:nvSpPr>
        <p:spPr/>
        <p:txBody>
          <a:bodyPr/>
          <a:lstStyle/>
          <a:p>
            <a:fld id="{D6E2ACB8-2D19-4FCE-80FD-A7A894208944}" type="slidenum">
              <a:rPr lang="en-US" smtClean="0"/>
              <a:t>27</a:t>
            </a:fld>
            <a:endParaRPr lang="en-US" dirty="0"/>
          </a:p>
        </p:txBody>
      </p:sp>
    </p:spTree>
    <p:extLst>
      <p:ext uri="{BB962C8B-B14F-4D97-AF65-F5344CB8AC3E}">
        <p14:creationId xmlns:p14="http://schemas.microsoft.com/office/powerpoint/2010/main" val="2018610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CDBEF-8A0F-4304-B6CB-E95EBF37DF0D}"/>
              </a:ext>
            </a:extLst>
          </p:cNvPr>
          <p:cNvSpPr>
            <a:spLocks noGrp="1"/>
          </p:cNvSpPr>
          <p:nvPr>
            <p:ph type="title"/>
          </p:nvPr>
        </p:nvSpPr>
        <p:spPr/>
        <p:txBody>
          <a:bodyPr/>
          <a:lstStyle/>
          <a:p>
            <a:r>
              <a:rPr lang="en-US" dirty="0"/>
              <a:t>Pinellas ACS Hurricane Amaranth Exercise</a:t>
            </a:r>
            <a:br>
              <a:rPr lang="en-US" dirty="0"/>
            </a:br>
            <a:r>
              <a:rPr lang="en-US" sz="2800" dirty="0"/>
              <a:t>Documentation</a:t>
            </a:r>
            <a:endParaRPr lang="en-US" dirty="0"/>
          </a:p>
        </p:txBody>
      </p:sp>
      <p:sp>
        <p:nvSpPr>
          <p:cNvPr id="3" name="Content Placeholder 2">
            <a:extLst>
              <a:ext uri="{FF2B5EF4-FFF2-40B4-BE49-F238E27FC236}">
                <a16:creationId xmlns:a16="http://schemas.microsoft.com/office/drawing/2014/main" id="{273DBDCA-D264-44AF-BC26-8737CBD4F28F}"/>
              </a:ext>
            </a:extLst>
          </p:cNvPr>
          <p:cNvSpPr>
            <a:spLocks noGrp="1"/>
          </p:cNvSpPr>
          <p:nvPr>
            <p:ph idx="1"/>
          </p:nvPr>
        </p:nvSpPr>
        <p:spPr>
          <a:xfrm>
            <a:off x="838200" y="1825625"/>
            <a:ext cx="5257800" cy="4351338"/>
          </a:xfrm>
        </p:spPr>
        <p:txBody>
          <a:bodyPr/>
          <a:lstStyle/>
          <a:p>
            <a:r>
              <a:rPr lang="en-US" dirty="0"/>
              <a:t>Exercise Planning Documents</a:t>
            </a:r>
          </a:p>
          <a:p>
            <a:pPr lvl="1"/>
            <a:r>
              <a:rPr lang="en-US" dirty="0"/>
              <a:t>Exercise Plan</a:t>
            </a:r>
          </a:p>
          <a:p>
            <a:pPr lvl="1"/>
            <a:r>
              <a:rPr lang="en-US" dirty="0"/>
              <a:t>Exercise Evaluation Guides</a:t>
            </a:r>
          </a:p>
          <a:p>
            <a:pPr lvl="1"/>
            <a:r>
              <a:rPr lang="en-US" dirty="0"/>
              <a:t>Master Scenario Event List</a:t>
            </a:r>
          </a:p>
          <a:p>
            <a:pPr lvl="1"/>
            <a:r>
              <a:rPr lang="en-US" dirty="0"/>
              <a:t>Inject Packets</a:t>
            </a:r>
          </a:p>
          <a:p>
            <a:pPr lvl="1"/>
            <a:endParaRPr lang="en-US" dirty="0"/>
          </a:p>
          <a:p>
            <a:r>
              <a:rPr lang="en-US" dirty="0"/>
              <a:t>Exercise Documents</a:t>
            </a:r>
          </a:p>
          <a:p>
            <a:pPr lvl="1"/>
            <a:r>
              <a:rPr lang="en-US" dirty="0"/>
              <a:t>Incident Action Plan</a:t>
            </a:r>
          </a:p>
        </p:txBody>
      </p:sp>
      <p:sp>
        <p:nvSpPr>
          <p:cNvPr id="4" name="Content Placeholder 2">
            <a:extLst>
              <a:ext uri="{FF2B5EF4-FFF2-40B4-BE49-F238E27FC236}">
                <a16:creationId xmlns:a16="http://schemas.microsoft.com/office/drawing/2014/main" id="{39D79B8B-A339-4F4C-9806-65552B25F581}"/>
              </a:ext>
            </a:extLst>
          </p:cNvPr>
          <p:cNvSpPr txBox="1">
            <a:spLocks/>
          </p:cNvSpPr>
          <p:nvPr/>
        </p:nvSpPr>
        <p:spPr>
          <a:xfrm>
            <a:off x="6228008" y="1825625"/>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Post Exercise Documents</a:t>
            </a:r>
          </a:p>
          <a:p>
            <a:pPr lvl="1"/>
            <a:r>
              <a:rPr lang="en-US" dirty="0"/>
              <a:t>After Action Report and Improvement Plan</a:t>
            </a:r>
          </a:p>
          <a:p>
            <a:pPr marL="457200" lvl="1" indent="0">
              <a:buNone/>
            </a:pPr>
            <a:endParaRPr lang="en-US" dirty="0"/>
          </a:p>
        </p:txBody>
      </p:sp>
      <p:sp>
        <p:nvSpPr>
          <p:cNvPr id="5" name="Date Placeholder 3">
            <a:extLst>
              <a:ext uri="{FF2B5EF4-FFF2-40B4-BE49-F238E27FC236}">
                <a16:creationId xmlns:a16="http://schemas.microsoft.com/office/drawing/2014/main" id="{19E9AD3A-6A08-4922-81AC-418DF55105D2}"/>
              </a:ext>
            </a:extLst>
          </p:cNvPr>
          <p:cNvSpPr>
            <a:spLocks noGrp="1"/>
          </p:cNvSpPr>
          <p:nvPr>
            <p:ph type="dt" sz="half" idx="10"/>
          </p:nvPr>
        </p:nvSpPr>
        <p:spPr>
          <a:xfrm>
            <a:off x="838200" y="6360767"/>
            <a:ext cx="2743200" cy="365125"/>
          </a:xfrm>
        </p:spPr>
        <p:txBody>
          <a:bodyPr/>
          <a:lstStyle/>
          <a:p>
            <a:r>
              <a:rPr lang="en-US" dirty="0"/>
              <a:t>4/28/2022</a:t>
            </a:r>
          </a:p>
        </p:txBody>
      </p:sp>
      <p:sp>
        <p:nvSpPr>
          <p:cNvPr id="6" name="Slide Number Placeholder 4">
            <a:extLst>
              <a:ext uri="{FF2B5EF4-FFF2-40B4-BE49-F238E27FC236}">
                <a16:creationId xmlns:a16="http://schemas.microsoft.com/office/drawing/2014/main" id="{FA60A800-2273-4683-98F9-46598AE8C8AF}"/>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28</a:t>
            </a:fld>
            <a:endParaRPr lang="en-US" dirty="0"/>
          </a:p>
        </p:txBody>
      </p:sp>
    </p:spTree>
    <p:extLst>
      <p:ext uri="{BB962C8B-B14F-4D97-AF65-F5344CB8AC3E}">
        <p14:creationId xmlns:p14="http://schemas.microsoft.com/office/powerpoint/2010/main" val="4022249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69D47-94D5-45A0-841F-0C33D35AA2DE}"/>
              </a:ext>
            </a:extLst>
          </p:cNvPr>
          <p:cNvSpPr>
            <a:spLocks noGrp="1"/>
          </p:cNvSpPr>
          <p:nvPr>
            <p:ph type="title"/>
          </p:nvPr>
        </p:nvSpPr>
        <p:spPr/>
        <p:txBody>
          <a:bodyPr/>
          <a:lstStyle/>
          <a:p>
            <a:r>
              <a:rPr lang="en-US" dirty="0"/>
              <a:t>Pinellas ACS Hurricane Amaranth Exercise</a:t>
            </a:r>
            <a:br>
              <a:rPr lang="en-US" dirty="0"/>
            </a:br>
            <a:r>
              <a:rPr lang="en-US" sz="2800" dirty="0"/>
              <a:t>ACS Exercise Plan</a:t>
            </a:r>
            <a:endParaRPr lang="en-US" dirty="0"/>
          </a:p>
        </p:txBody>
      </p:sp>
      <p:pic>
        <p:nvPicPr>
          <p:cNvPr id="4" name="Picture 3">
            <a:extLst>
              <a:ext uri="{FF2B5EF4-FFF2-40B4-BE49-F238E27FC236}">
                <a16:creationId xmlns:a16="http://schemas.microsoft.com/office/drawing/2014/main" id="{613E5A25-E1BC-4F71-AE24-93D3BB8A14DB}"/>
              </a:ext>
            </a:extLst>
          </p:cNvPr>
          <p:cNvPicPr>
            <a:picLocks noChangeAspect="1"/>
          </p:cNvPicPr>
          <p:nvPr/>
        </p:nvPicPr>
        <p:blipFill>
          <a:blip r:embed="rId2"/>
          <a:stretch>
            <a:fillRect/>
          </a:stretch>
        </p:blipFill>
        <p:spPr>
          <a:xfrm>
            <a:off x="621564" y="1828798"/>
            <a:ext cx="3450566" cy="4572000"/>
          </a:xfrm>
          <a:prstGeom prst="rect">
            <a:avLst/>
          </a:prstGeom>
          <a:ln w="19050">
            <a:solidFill>
              <a:schemeClr val="tx1"/>
            </a:solidFill>
          </a:ln>
        </p:spPr>
      </p:pic>
      <p:sp>
        <p:nvSpPr>
          <p:cNvPr id="6" name="TextBox 5">
            <a:extLst>
              <a:ext uri="{FF2B5EF4-FFF2-40B4-BE49-F238E27FC236}">
                <a16:creationId xmlns:a16="http://schemas.microsoft.com/office/drawing/2014/main" id="{E6C701EA-C27F-437D-8513-EAA7E0F003FE}"/>
              </a:ext>
            </a:extLst>
          </p:cNvPr>
          <p:cNvSpPr txBox="1"/>
          <p:nvPr/>
        </p:nvSpPr>
        <p:spPr>
          <a:xfrm>
            <a:off x="5495925" y="2092173"/>
            <a:ext cx="6106582" cy="3139321"/>
          </a:xfrm>
          <a:prstGeom prst="rect">
            <a:avLst/>
          </a:prstGeom>
          <a:noFill/>
        </p:spPr>
        <p:txBody>
          <a:bodyPr wrap="square">
            <a:spAutoFit/>
          </a:bodyPr>
          <a:lstStyle/>
          <a:p>
            <a:r>
              <a:rPr lang="en-US" dirty="0"/>
              <a:t>Section 1.  Exercise Overview</a:t>
            </a:r>
          </a:p>
          <a:p>
            <a:r>
              <a:rPr lang="en-US" dirty="0"/>
              <a:t>Section 2.  General Information</a:t>
            </a:r>
          </a:p>
          <a:p>
            <a:r>
              <a:rPr lang="en-US" dirty="0"/>
              <a:t>Section 3.  Exercise Logistics</a:t>
            </a:r>
          </a:p>
          <a:p>
            <a:r>
              <a:rPr lang="en-US" dirty="0"/>
              <a:t>Section 4.  Post-exercise Activities</a:t>
            </a:r>
          </a:p>
          <a:p>
            <a:r>
              <a:rPr lang="en-US" dirty="0"/>
              <a:t>Section 5.  Participant Information and Guidance</a:t>
            </a:r>
          </a:p>
          <a:p>
            <a:r>
              <a:rPr lang="en-US" dirty="0"/>
              <a:t>Appendix A.  Communications Plan</a:t>
            </a:r>
          </a:p>
          <a:p>
            <a:r>
              <a:rPr lang="en-US" dirty="0"/>
              <a:t>Appendix B.  Exercise Participants</a:t>
            </a:r>
          </a:p>
          <a:p>
            <a:r>
              <a:rPr lang="en-US" dirty="0"/>
              <a:t>Appendix C.  Exercise Schedule</a:t>
            </a:r>
          </a:p>
          <a:p>
            <a:r>
              <a:rPr lang="en-US" dirty="0"/>
              <a:t>Appendix D.  Exercise Site Maps</a:t>
            </a:r>
          </a:p>
          <a:p>
            <a:r>
              <a:rPr lang="en-US" dirty="0"/>
              <a:t>Appendix E.  Exercise Scenario</a:t>
            </a:r>
          </a:p>
          <a:p>
            <a:r>
              <a:rPr lang="en-US" dirty="0"/>
              <a:t>Appendix F.  Acronyms, Abbreviations, and Definitions</a:t>
            </a:r>
          </a:p>
        </p:txBody>
      </p:sp>
      <p:sp>
        <p:nvSpPr>
          <p:cNvPr id="5" name="Date Placeholder 3">
            <a:extLst>
              <a:ext uri="{FF2B5EF4-FFF2-40B4-BE49-F238E27FC236}">
                <a16:creationId xmlns:a16="http://schemas.microsoft.com/office/drawing/2014/main" id="{18D0BB72-4C7A-49E5-9C53-8771C607BA87}"/>
              </a:ext>
            </a:extLst>
          </p:cNvPr>
          <p:cNvSpPr>
            <a:spLocks noGrp="1"/>
          </p:cNvSpPr>
          <p:nvPr>
            <p:ph type="dt" sz="half" idx="10"/>
          </p:nvPr>
        </p:nvSpPr>
        <p:spPr>
          <a:xfrm>
            <a:off x="838200" y="6360767"/>
            <a:ext cx="2743200" cy="365125"/>
          </a:xfrm>
        </p:spPr>
        <p:txBody>
          <a:bodyPr/>
          <a:lstStyle/>
          <a:p>
            <a:r>
              <a:rPr lang="en-US" dirty="0"/>
              <a:t>4/28/2022</a:t>
            </a:r>
          </a:p>
        </p:txBody>
      </p:sp>
      <p:sp>
        <p:nvSpPr>
          <p:cNvPr id="7" name="Slide Number Placeholder 4">
            <a:extLst>
              <a:ext uri="{FF2B5EF4-FFF2-40B4-BE49-F238E27FC236}">
                <a16:creationId xmlns:a16="http://schemas.microsoft.com/office/drawing/2014/main" id="{8553DAC3-9908-423C-99D8-B99B94D624A8}"/>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29</a:t>
            </a:fld>
            <a:endParaRPr lang="en-US" dirty="0"/>
          </a:p>
        </p:txBody>
      </p:sp>
    </p:spTree>
    <p:extLst>
      <p:ext uri="{BB962C8B-B14F-4D97-AF65-F5344CB8AC3E}">
        <p14:creationId xmlns:p14="http://schemas.microsoft.com/office/powerpoint/2010/main" val="1755907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3B91-F692-460E-AEF4-6E33A5F0562D}"/>
              </a:ext>
            </a:extLst>
          </p:cNvPr>
          <p:cNvSpPr>
            <a:spLocks noGrp="1"/>
          </p:cNvSpPr>
          <p:nvPr>
            <p:ph type="title"/>
          </p:nvPr>
        </p:nvSpPr>
        <p:spPr/>
        <p:txBody>
          <a:bodyPr/>
          <a:lstStyle/>
          <a:p>
            <a:r>
              <a:rPr lang="en-US" dirty="0"/>
              <a:t>Pinellas ACS Hurricane Amaranth Exercise</a:t>
            </a:r>
            <a:br>
              <a:rPr lang="en-US" dirty="0"/>
            </a:br>
            <a:r>
              <a:rPr lang="en-US" sz="2800" dirty="0"/>
              <a:t>Objectives</a:t>
            </a:r>
            <a:endParaRPr lang="en-US" dirty="0"/>
          </a:p>
        </p:txBody>
      </p:sp>
      <p:sp>
        <p:nvSpPr>
          <p:cNvPr id="3" name="Content Placeholder 2">
            <a:extLst>
              <a:ext uri="{FF2B5EF4-FFF2-40B4-BE49-F238E27FC236}">
                <a16:creationId xmlns:a16="http://schemas.microsoft.com/office/drawing/2014/main" id="{4DED417E-D29B-483A-BDFC-376A2090D8A9}"/>
              </a:ext>
            </a:extLst>
          </p:cNvPr>
          <p:cNvSpPr>
            <a:spLocks noGrp="1"/>
          </p:cNvSpPr>
          <p:nvPr>
            <p:ph idx="1"/>
          </p:nvPr>
        </p:nvSpPr>
        <p:spPr/>
        <p:txBody>
          <a:bodyPr/>
          <a:lstStyle/>
          <a:p>
            <a:r>
              <a:rPr lang="en-US" dirty="0"/>
              <a:t>Meet communication objectives defined by Pinellas County</a:t>
            </a:r>
          </a:p>
          <a:p>
            <a:r>
              <a:rPr lang="en-US" dirty="0"/>
              <a:t>Stage a HSEEP compliant communications exercise</a:t>
            </a:r>
          </a:p>
          <a:p>
            <a:r>
              <a:rPr lang="en-US" dirty="0"/>
              <a:t>Train Pinellas ACS communicators in skills needed during the approach, landfall, and aftermath of a tropical cyclone </a:t>
            </a:r>
          </a:p>
          <a:p>
            <a:r>
              <a:rPr lang="en-US" dirty="0"/>
              <a:t>Evaluate individual player performance against AUXCOMM and ARES® Position task book requirements</a:t>
            </a:r>
          </a:p>
        </p:txBody>
      </p:sp>
      <p:sp>
        <p:nvSpPr>
          <p:cNvPr id="4" name="Date Placeholder 3">
            <a:extLst>
              <a:ext uri="{FF2B5EF4-FFF2-40B4-BE49-F238E27FC236}">
                <a16:creationId xmlns:a16="http://schemas.microsoft.com/office/drawing/2014/main" id="{FFB804AD-9C90-4A20-A3FE-F86E6B51131E}"/>
              </a:ext>
            </a:extLst>
          </p:cNvPr>
          <p:cNvSpPr>
            <a:spLocks noGrp="1"/>
          </p:cNvSpPr>
          <p:nvPr>
            <p:ph type="dt" sz="half" idx="10"/>
          </p:nvPr>
        </p:nvSpPr>
        <p:spPr>
          <a:xfrm>
            <a:off x="838200" y="6356350"/>
            <a:ext cx="2743200" cy="365125"/>
          </a:xfrm>
        </p:spPr>
        <p:txBody>
          <a:bodyPr/>
          <a:lstStyle/>
          <a:p>
            <a:r>
              <a:rPr lang="en-US" dirty="0"/>
              <a:t>4/28/2022</a:t>
            </a:r>
          </a:p>
        </p:txBody>
      </p:sp>
      <p:sp>
        <p:nvSpPr>
          <p:cNvPr id="5" name="Slide Number Placeholder 4">
            <a:extLst>
              <a:ext uri="{FF2B5EF4-FFF2-40B4-BE49-F238E27FC236}">
                <a16:creationId xmlns:a16="http://schemas.microsoft.com/office/drawing/2014/main" id="{0AE36474-EA4F-4C1A-8EE8-5499D8BA0CA7}"/>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3</a:t>
            </a:fld>
            <a:endParaRPr lang="en-US" dirty="0"/>
          </a:p>
        </p:txBody>
      </p:sp>
    </p:spTree>
    <p:extLst>
      <p:ext uri="{BB962C8B-B14F-4D97-AF65-F5344CB8AC3E}">
        <p14:creationId xmlns:p14="http://schemas.microsoft.com/office/powerpoint/2010/main" val="4196822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69D47-94D5-45A0-841F-0C33D35AA2DE}"/>
              </a:ext>
            </a:extLst>
          </p:cNvPr>
          <p:cNvSpPr>
            <a:spLocks noGrp="1"/>
          </p:cNvSpPr>
          <p:nvPr>
            <p:ph type="title"/>
          </p:nvPr>
        </p:nvSpPr>
        <p:spPr/>
        <p:txBody>
          <a:bodyPr/>
          <a:lstStyle/>
          <a:p>
            <a:r>
              <a:rPr lang="en-US" dirty="0"/>
              <a:t>Pinellas ACS Hurricane Amaranth Exercise</a:t>
            </a:r>
            <a:br>
              <a:rPr lang="en-US" dirty="0"/>
            </a:br>
            <a:r>
              <a:rPr lang="en-US" sz="2800" dirty="0"/>
              <a:t>Exercise Evaluation Guides (EEG)</a:t>
            </a:r>
            <a:endParaRPr lang="en-US" dirty="0"/>
          </a:p>
        </p:txBody>
      </p:sp>
      <p:sp>
        <p:nvSpPr>
          <p:cNvPr id="3" name="Content Placeholder 2">
            <a:extLst>
              <a:ext uri="{FF2B5EF4-FFF2-40B4-BE49-F238E27FC236}">
                <a16:creationId xmlns:a16="http://schemas.microsoft.com/office/drawing/2014/main" id="{6145F401-9C34-4372-87D1-B94C2E61548A}"/>
              </a:ext>
            </a:extLst>
          </p:cNvPr>
          <p:cNvSpPr>
            <a:spLocks noGrp="1"/>
          </p:cNvSpPr>
          <p:nvPr>
            <p:ph idx="1"/>
          </p:nvPr>
        </p:nvSpPr>
        <p:spPr>
          <a:xfrm>
            <a:off x="6096000" y="1825624"/>
            <a:ext cx="5257800" cy="4571999"/>
          </a:xfrm>
        </p:spPr>
        <p:txBody>
          <a:bodyPr>
            <a:normAutofit fontScale="92500" lnSpcReduction="10000"/>
          </a:bodyPr>
          <a:lstStyle/>
          <a:p>
            <a:r>
              <a:rPr lang="en-US" dirty="0"/>
              <a:t>One EEG created for each Venue</a:t>
            </a:r>
          </a:p>
          <a:p>
            <a:pPr lvl="1"/>
            <a:r>
              <a:rPr lang="en-US" dirty="0"/>
              <a:t>Evacuation Shelters</a:t>
            </a:r>
          </a:p>
          <a:p>
            <a:pPr lvl="1"/>
            <a:r>
              <a:rPr lang="en-US" dirty="0"/>
              <a:t>EOC Radio Room</a:t>
            </a:r>
          </a:p>
          <a:p>
            <a:pPr lvl="1"/>
            <a:r>
              <a:rPr lang="en-US" dirty="0"/>
              <a:t>Incident Communication Centers</a:t>
            </a:r>
          </a:p>
          <a:p>
            <a:r>
              <a:rPr lang="en-US" dirty="0"/>
              <a:t>List of tasks required to complete each exercise objective</a:t>
            </a:r>
          </a:p>
          <a:p>
            <a:r>
              <a:rPr lang="en-US" dirty="0"/>
              <a:t>Used by exercise evaluators</a:t>
            </a:r>
          </a:p>
          <a:p>
            <a:pPr lvl="1"/>
            <a:r>
              <a:rPr lang="en-US" dirty="0"/>
              <a:t>Document issued uncovered during exercise</a:t>
            </a:r>
          </a:p>
          <a:p>
            <a:pPr lvl="1"/>
            <a:r>
              <a:rPr lang="en-US" dirty="0"/>
              <a:t>Determine where additional training may be required</a:t>
            </a:r>
          </a:p>
          <a:p>
            <a:pPr lvl="1"/>
            <a:r>
              <a:rPr lang="en-US" dirty="0"/>
              <a:t>Identify shortfalls in plans, SOPs and Job aids</a:t>
            </a:r>
          </a:p>
          <a:p>
            <a:pPr lvl="1"/>
            <a:endParaRPr lang="en-US" dirty="0"/>
          </a:p>
        </p:txBody>
      </p:sp>
      <p:sp>
        <p:nvSpPr>
          <p:cNvPr id="4" name="Date Placeholder 3">
            <a:extLst>
              <a:ext uri="{FF2B5EF4-FFF2-40B4-BE49-F238E27FC236}">
                <a16:creationId xmlns:a16="http://schemas.microsoft.com/office/drawing/2014/main" id="{B72EB0F5-6617-4F01-BA1D-E1A1C58C5CAC}"/>
              </a:ext>
            </a:extLst>
          </p:cNvPr>
          <p:cNvSpPr>
            <a:spLocks noGrp="1"/>
          </p:cNvSpPr>
          <p:nvPr>
            <p:ph type="dt" sz="half" idx="10"/>
          </p:nvPr>
        </p:nvSpPr>
        <p:spPr/>
        <p:txBody>
          <a:bodyPr/>
          <a:lstStyle/>
          <a:p>
            <a:r>
              <a:rPr lang="en-US" dirty="0"/>
              <a:t>4/28/2022</a:t>
            </a:r>
          </a:p>
        </p:txBody>
      </p:sp>
      <p:sp>
        <p:nvSpPr>
          <p:cNvPr id="6" name="Slide Number Placeholder 4">
            <a:extLst>
              <a:ext uri="{FF2B5EF4-FFF2-40B4-BE49-F238E27FC236}">
                <a16:creationId xmlns:a16="http://schemas.microsoft.com/office/drawing/2014/main" id="{0D62B3DD-38BE-46F3-801E-0A6BCD366180}"/>
              </a:ext>
            </a:extLst>
          </p:cNvPr>
          <p:cNvSpPr>
            <a:spLocks noGrp="1"/>
          </p:cNvSpPr>
          <p:nvPr>
            <p:ph type="sldNum" sz="quarter" idx="12"/>
          </p:nvPr>
        </p:nvSpPr>
        <p:spPr/>
        <p:txBody>
          <a:bodyPr/>
          <a:lstStyle/>
          <a:p>
            <a:fld id="{D6E2ACB8-2D19-4FCE-80FD-A7A894208944}" type="slidenum">
              <a:rPr lang="en-US" smtClean="0"/>
              <a:t>30</a:t>
            </a:fld>
            <a:endParaRPr lang="en-US" dirty="0"/>
          </a:p>
        </p:txBody>
      </p:sp>
      <p:pic>
        <p:nvPicPr>
          <p:cNvPr id="8" name="Picture 7">
            <a:extLst>
              <a:ext uri="{FF2B5EF4-FFF2-40B4-BE49-F238E27FC236}">
                <a16:creationId xmlns:a16="http://schemas.microsoft.com/office/drawing/2014/main" id="{87ED018F-9E0A-4B02-B5A4-E157B37993BB}"/>
              </a:ext>
            </a:extLst>
          </p:cNvPr>
          <p:cNvPicPr>
            <a:picLocks noChangeAspect="1"/>
          </p:cNvPicPr>
          <p:nvPr/>
        </p:nvPicPr>
        <p:blipFill>
          <a:blip r:embed="rId2"/>
          <a:stretch>
            <a:fillRect/>
          </a:stretch>
        </p:blipFill>
        <p:spPr>
          <a:xfrm>
            <a:off x="621564" y="1828798"/>
            <a:ext cx="3460055" cy="4527552"/>
          </a:xfrm>
          <a:prstGeom prst="rect">
            <a:avLst/>
          </a:prstGeom>
          <a:ln w="19050">
            <a:solidFill>
              <a:schemeClr val="tx1"/>
            </a:solidFill>
          </a:ln>
        </p:spPr>
      </p:pic>
    </p:spTree>
    <p:extLst>
      <p:ext uri="{BB962C8B-B14F-4D97-AF65-F5344CB8AC3E}">
        <p14:creationId xmlns:p14="http://schemas.microsoft.com/office/powerpoint/2010/main" val="1127163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38C1B-A5AC-48BB-9BE4-A8C9E777A54A}"/>
              </a:ext>
            </a:extLst>
          </p:cNvPr>
          <p:cNvSpPr>
            <a:spLocks noGrp="1"/>
          </p:cNvSpPr>
          <p:nvPr>
            <p:ph type="title"/>
          </p:nvPr>
        </p:nvSpPr>
        <p:spPr/>
        <p:txBody>
          <a:bodyPr/>
          <a:lstStyle/>
          <a:p>
            <a:r>
              <a:rPr lang="en-US" dirty="0"/>
              <a:t>Pinellas ACS Hurricane Amaranth Exercise</a:t>
            </a:r>
            <a:br>
              <a:rPr lang="en-US" dirty="0"/>
            </a:br>
            <a:r>
              <a:rPr lang="en-US" sz="2800" dirty="0"/>
              <a:t>ACS Exercise Evaluation Guide - Sample</a:t>
            </a:r>
            <a:endParaRPr lang="en-US" dirty="0"/>
          </a:p>
        </p:txBody>
      </p:sp>
      <p:sp>
        <p:nvSpPr>
          <p:cNvPr id="6" name="TextBox 5">
            <a:extLst>
              <a:ext uri="{FF2B5EF4-FFF2-40B4-BE49-F238E27FC236}">
                <a16:creationId xmlns:a16="http://schemas.microsoft.com/office/drawing/2014/main" id="{70EB2EE2-C707-49E5-A73B-3FBEABD66445}"/>
              </a:ext>
            </a:extLst>
          </p:cNvPr>
          <p:cNvSpPr txBox="1"/>
          <p:nvPr/>
        </p:nvSpPr>
        <p:spPr>
          <a:xfrm>
            <a:off x="1264482" y="1790712"/>
            <a:ext cx="9685121" cy="940899"/>
          </a:xfrm>
          <a:prstGeom prst="rect">
            <a:avLst/>
          </a:prstGeom>
          <a:noFill/>
        </p:spPr>
        <p:txBody>
          <a:bodyPr wrap="square">
            <a:spAutoFit/>
          </a:bodyPr>
          <a:lstStyle/>
          <a:p>
            <a:pPr marL="0" marR="0" lvl="2">
              <a:lnSpc>
                <a:spcPct val="150000"/>
              </a:lnSpc>
              <a:spcBef>
                <a:spcPts val="1000"/>
              </a:spcBef>
              <a:spcAft>
                <a:spcPts val="0"/>
              </a:spcAft>
            </a:pPr>
            <a:r>
              <a:rPr lang="en-US" sz="1400" b="1" u="sng" dirty="0">
                <a:solidFill>
                  <a:srgbClr val="000000"/>
                </a:solidFill>
                <a:effectLst/>
                <a:latin typeface="Calibri Light" panose="020F0302020204030204" pitchFamily="34" charset="0"/>
                <a:ea typeface="MS Mincho" panose="02020609040205080304" pitchFamily="49" charset="-128"/>
                <a:cs typeface="Times New Roman" panose="02020603050405020304" pitchFamily="18" charset="0"/>
              </a:rPr>
              <a:t>Organizational Capability Target 2.</a:t>
            </a:r>
          </a:p>
          <a:p>
            <a:pPr marL="0" marR="0">
              <a:lnSpc>
                <a:spcPct val="150000"/>
              </a:lnSpc>
              <a:spcBef>
                <a:spcPts val="0"/>
              </a:spcBef>
              <a:spcAft>
                <a:spcPts val="8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Within 3 hours of ACS Activation, establish a VHF radio Winlink data network that supports the exchange of information between </a:t>
            </a:r>
            <a:r>
              <a:rPr lang="en-US" sz="1200" b="1"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TBD</a:t>
            </a:r>
            <a:r>
              <a:rPr lang="en-US"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Pinellas County special needs emergency evacuation shelters and the Pinellas County EOC. Network communications is maintained for the duration of a 72-hour incident.</a:t>
            </a:r>
          </a:p>
        </p:txBody>
      </p:sp>
      <p:graphicFrame>
        <p:nvGraphicFramePr>
          <p:cNvPr id="8" name="Table 7">
            <a:extLst>
              <a:ext uri="{FF2B5EF4-FFF2-40B4-BE49-F238E27FC236}">
                <a16:creationId xmlns:a16="http://schemas.microsoft.com/office/drawing/2014/main" id="{61A526AC-08E8-4F97-80AE-BD5B1BE17E6C}"/>
              </a:ext>
            </a:extLst>
          </p:cNvPr>
          <p:cNvGraphicFramePr>
            <a:graphicFrameLocks noGrp="1"/>
          </p:cNvGraphicFramePr>
          <p:nvPr>
            <p:extLst>
              <p:ext uri="{D42A27DB-BD31-4B8C-83A1-F6EECF244321}">
                <p14:modId xmlns:p14="http://schemas.microsoft.com/office/powerpoint/2010/main" val="1463509101"/>
              </p:ext>
            </p:extLst>
          </p:nvPr>
        </p:nvGraphicFramePr>
        <p:xfrm>
          <a:off x="1981200" y="2930673"/>
          <a:ext cx="8229600" cy="3322320"/>
        </p:xfrm>
        <a:graphic>
          <a:graphicData uri="http://schemas.openxmlformats.org/drawingml/2006/table">
            <a:tbl>
              <a:tblPr firstRow="1" firstCol="1" bandRow="1"/>
              <a:tblGrid>
                <a:gridCol w="631190">
                  <a:extLst>
                    <a:ext uri="{9D8B030D-6E8A-4147-A177-3AD203B41FA5}">
                      <a16:colId xmlns:a16="http://schemas.microsoft.com/office/drawing/2014/main" val="605490482"/>
                    </a:ext>
                  </a:extLst>
                </a:gridCol>
                <a:gridCol w="3223260">
                  <a:extLst>
                    <a:ext uri="{9D8B030D-6E8A-4147-A177-3AD203B41FA5}">
                      <a16:colId xmlns:a16="http://schemas.microsoft.com/office/drawing/2014/main" val="1089271468"/>
                    </a:ext>
                  </a:extLst>
                </a:gridCol>
                <a:gridCol w="869950">
                  <a:extLst>
                    <a:ext uri="{9D8B030D-6E8A-4147-A177-3AD203B41FA5}">
                      <a16:colId xmlns:a16="http://schemas.microsoft.com/office/drawing/2014/main" val="3918684069"/>
                    </a:ext>
                  </a:extLst>
                </a:gridCol>
                <a:gridCol w="2955290">
                  <a:extLst>
                    <a:ext uri="{9D8B030D-6E8A-4147-A177-3AD203B41FA5}">
                      <a16:colId xmlns:a16="http://schemas.microsoft.com/office/drawing/2014/main" val="4103553236"/>
                    </a:ext>
                  </a:extLst>
                </a:gridCol>
                <a:gridCol w="549910">
                  <a:extLst>
                    <a:ext uri="{9D8B030D-6E8A-4147-A177-3AD203B41FA5}">
                      <a16:colId xmlns:a16="http://schemas.microsoft.com/office/drawing/2014/main" val="752220189"/>
                    </a:ext>
                  </a:extLst>
                </a:gridCol>
              </a:tblGrid>
              <a:tr h="0">
                <a:tc gridSpan="5">
                  <a:txBody>
                    <a:bodyPr/>
                    <a:lstStyle/>
                    <a:p>
                      <a:pPr marL="0" marR="0" algn="ctr">
                        <a:spcBef>
                          <a:spcPts val="300"/>
                        </a:spcBef>
                        <a:spcAft>
                          <a:spcPts val="300"/>
                        </a:spcAft>
                      </a:pPr>
                      <a:r>
                        <a:rPr lang="en-US" sz="1400" b="1" dirty="0">
                          <a:effectLst/>
                          <a:latin typeface="Calibri" panose="020F0502020204030204" pitchFamily="34" charset="0"/>
                          <a:ea typeface="Times New Roman" panose="02020603050405020304" pitchFamily="18" charset="0"/>
                          <a:cs typeface="Times New Roman" panose="02020603050405020304" pitchFamily="18" charset="0"/>
                        </a:rPr>
                        <a:t>Table II.  Capability Target 2 - EEG Score Sheet</a:t>
                      </a:r>
                    </a:p>
                  </a:txBody>
                  <a:tcPr marL="68580" marR="68580" marT="0" marB="0" anchor="b">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49476273"/>
                  </a:ext>
                </a:extLst>
              </a:tr>
              <a:tr h="0">
                <a:tc>
                  <a:txBody>
                    <a:bodyPr/>
                    <a:lstStyle/>
                    <a:p>
                      <a:pPr marL="0" marR="0" algn="ctr">
                        <a:spcBef>
                          <a:spcPts val="300"/>
                        </a:spcBef>
                        <a:spcAft>
                          <a:spcPts val="300"/>
                        </a:spcAft>
                      </a:pPr>
                      <a:r>
                        <a:rPr lang="en-US" sz="12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Task ID</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005288"/>
                    </a:solidFill>
                  </a:tcPr>
                </a:tc>
                <a:tc>
                  <a:txBody>
                    <a:bodyPr/>
                    <a:lstStyle/>
                    <a:p>
                      <a:pPr marL="0" marR="0" algn="ctr">
                        <a:spcBef>
                          <a:spcPts val="300"/>
                        </a:spcBef>
                        <a:spcAft>
                          <a:spcPts val="300"/>
                        </a:spcAft>
                      </a:pPr>
                      <a:r>
                        <a:rPr lang="en-US" sz="12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Critical Task</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005288"/>
                    </a:solidFill>
                  </a:tcPr>
                </a:tc>
                <a:tc>
                  <a:txBody>
                    <a:bodyPr/>
                    <a:lstStyle/>
                    <a:p>
                      <a:pPr marL="0" marR="0" algn="ctr">
                        <a:spcBef>
                          <a:spcPts val="300"/>
                        </a:spcBef>
                        <a:spcAft>
                          <a:spcPts val="300"/>
                        </a:spcAft>
                      </a:pPr>
                      <a:r>
                        <a:rPr lang="en-US" sz="12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AUXC PTB Item</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005288"/>
                    </a:solidFill>
                  </a:tcPr>
                </a:tc>
                <a:tc>
                  <a:txBody>
                    <a:bodyPr/>
                    <a:lstStyle/>
                    <a:p>
                      <a:pPr marL="0" marR="0" algn="ctr">
                        <a:spcBef>
                          <a:spcPts val="300"/>
                        </a:spcBef>
                        <a:spcAft>
                          <a:spcPts val="300"/>
                        </a:spcAft>
                      </a:pPr>
                      <a:r>
                        <a:rPr lang="en-US" sz="12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Observation Notes and Explanation of Rating</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005288"/>
                    </a:solidFill>
                  </a:tcPr>
                </a:tc>
                <a:tc>
                  <a:txBody>
                    <a:bodyPr/>
                    <a:lstStyle/>
                    <a:p>
                      <a:pPr marL="0" marR="0" algn="ctr">
                        <a:spcBef>
                          <a:spcPts val="300"/>
                        </a:spcBef>
                        <a:spcAft>
                          <a:spcPts val="300"/>
                        </a:spcAft>
                      </a:pPr>
                      <a:r>
                        <a:rPr lang="en-US" sz="12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Target Rating</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005288"/>
                    </a:solidFill>
                  </a:tcPr>
                </a:tc>
                <a:extLst>
                  <a:ext uri="{0D108BD9-81ED-4DB2-BD59-A6C34878D82A}">
                    <a16:rowId xmlns:a16="http://schemas.microsoft.com/office/drawing/2014/main" val="860713657"/>
                  </a:ext>
                </a:extLst>
              </a:tr>
              <a:tr h="0">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SCT2T1</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ACS RADO obtains, assembles, and prepares the material for a personal and Winlink digital Go-Kit that will support a 72-hour activation period.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2a.1, 2a.2, 2a.3, 2a.4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This task will not be evaluated during the May 2022 Pinellas County Hurricane Amaranth Exercise.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3660197"/>
                  </a:ext>
                </a:extLst>
              </a:tr>
              <a:tr h="0">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SCT2T2</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When notified of ACS activation (Pinellas Alert, Email, text, or phone), the ACS RADO notifies the ACS RO that he or she is available for activation and accepts evacuation shelter assignment.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8157307"/>
                  </a:ext>
                </a:extLst>
              </a:tr>
              <a:tr h="0">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SCT2T3</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On an as needed basis, ACS RADO obtains shelter radio kit from EOC.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177135"/>
                  </a:ext>
                </a:extLst>
              </a:tr>
              <a:tr h="0">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SCT2T4</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ACS RADO obtains incident specific information regarding the deployment from ACS RO/ Deputy RO (deployment location, duration, time of arrival, ICS 204, ICS 205, etc.)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2b.1, 2b.2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7041310"/>
                  </a:ext>
                </a:extLst>
              </a:tr>
              <a:tr h="0">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SCT2T5</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ACS RADO installs and configures shelter radio equipment at emergency evacuation shelter.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446143"/>
                  </a:ext>
                </a:extLst>
              </a:tr>
            </a:tbl>
          </a:graphicData>
        </a:graphic>
      </p:graphicFrame>
      <p:sp>
        <p:nvSpPr>
          <p:cNvPr id="5" name="Date Placeholder 3">
            <a:extLst>
              <a:ext uri="{FF2B5EF4-FFF2-40B4-BE49-F238E27FC236}">
                <a16:creationId xmlns:a16="http://schemas.microsoft.com/office/drawing/2014/main" id="{DAB91A63-B1AD-43D0-8372-71CE82CE16E5}"/>
              </a:ext>
            </a:extLst>
          </p:cNvPr>
          <p:cNvSpPr>
            <a:spLocks noGrp="1"/>
          </p:cNvSpPr>
          <p:nvPr>
            <p:ph type="dt" sz="half" idx="10"/>
          </p:nvPr>
        </p:nvSpPr>
        <p:spPr>
          <a:xfrm>
            <a:off x="838200" y="6360767"/>
            <a:ext cx="2743200" cy="365125"/>
          </a:xfrm>
        </p:spPr>
        <p:txBody>
          <a:bodyPr/>
          <a:lstStyle/>
          <a:p>
            <a:r>
              <a:rPr lang="en-US" dirty="0"/>
              <a:t>4/28/2022</a:t>
            </a:r>
          </a:p>
        </p:txBody>
      </p:sp>
      <p:sp>
        <p:nvSpPr>
          <p:cNvPr id="7" name="Slide Number Placeholder 4">
            <a:extLst>
              <a:ext uri="{FF2B5EF4-FFF2-40B4-BE49-F238E27FC236}">
                <a16:creationId xmlns:a16="http://schemas.microsoft.com/office/drawing/2014/main" id="{366FECC8-490E-4128-877A-DD1E0AA0ECCB}"/>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31</a:t>
            </a:fld>
            <a:endParaRPr lang="en-US" dirty="0"/>
          </a:p>
        </p:txBody>
      </p:sp>
      <p:sp>
        <p:nvSpPr>
          <p:cNvPr id="10" name="TextBox 9">
            <a:extLst>
              <a:ext uri="{FF2B5EF4-FFF2-40B4-BE49-F238E27FC236}">
                <a16:creationId xmlns:a16="http://schemas.microsoft.com/office/drawing/2014/main" id="{DB9917BC-5D46-41CF-B107-41A6640B2EC8}"/>
              </a:ext>
            </a:extLst>
          </p:cNvPr>
          <p:cNvSpPr txBox="1"/>
          <p:nvPr/>
        </p:nvSpPr>
        <p:spPr>
          <a:xfrm>
            <a:off x="9076267" y="6321365"/>
            <a:ext cx="1842492" cy="400110"/>
          </a:xfrm>
          <a:prstGeom prst="rect">
            <a:avLst/>
          </a:prstGeom>
          <a:noFill/>
        </p:spPr>
        <p:txBody>
          <a:bodyPr wrap="none" rtlCol="0">
            <a:spAutoFit/>
          </a:bodyPr>
          <a:lstStyle/>
          <a:p>
            <a:pPr marL="401638" indent="-401638"/>
            <a:r>
              <a:rPr lang="en-US" sz="1000" dirty="0"/>
              <a:t>AUXC –	Auxiliary Communicator</a:t>
            </a:r>
          </a:p>
          <a:p>
            <a:pPr marL="401638" indent="-401638"/>
            <a:r>
              <a:rPr lang="en-US" sz="1000" dirty="0"/>
              <a:t>PTB – 	Position Task Book</a:t>
            </a:r>
          </a:p>
        </p:txBody>
      </p:sp>
    </p:spTree>
    <p:extLst>
      <p:ext uri="{BB962C8B-B14F-4D97-AF65-F5344CB8AC3E}">
        <p14:creationId xmlns:p14="http://schemas.microsoft.com/office/powerpoint/2010/main" val="2938931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38C1B-A5AC-48BB-9BE4-A8C9E777A54A}"/>
              </a:ext>
            </a:extLst>
          </p:cNvPr>
          <p:cNvSpPr>
            <a:spLocks noGrp="1"/>
          </p:cNvSpPr>
          <p:nvPr>
            <p:ph type="title"/>
          </p:nvPr>
        </p:nvSpPr>
        <p:spPr/>
        <p:txBody>
          <a:bodyPr/>
          <a:lstStyle/>
          <a:p>
            <a:r>
              <a:rPr lang="en-US" dirty="0"/>
              <a:t>Pinellas ACS Hurricane Amaranth Exercise</a:t>
            </a:r>
            <a:br>
              <a:rPr lang="en-US" dirty="0"/>
            </a:br>
            <a:r>
              <a:rPr lang="en-US" sz="2800" dirty="0"/>
              <a:t>ACS Exercise Evaluation Guide - Ratings</a:t>
            </a:r>
            <a:endParaRPr lang="en-US" dirty="0"/>
          </a:p>
        </p:txBody>
      </p:sp>
      <p:sp>
        <p:nvSpPr>
          <p:cNvPr id="5" name="Date Placeholder 3">
            <a:extLst>
              <a:ext uri="{FF2B5EF4-FFF2-40B4-BE49-F238E27FC236}">
                <a16:creationId xmlns:a16="http://schemas.microsoft.com/office/drawing/2014/main" id="{DAB91A63-B1AD-43D0-8372-71CE82CE16E5}"/>
              </a:ext>
            </a:extLst>
          </p:cNvPr>
          <p:cNvSpPr>
            <a:spLocks noGrp="1"/>
          </p:cNvSpPr>
          <p:nvPr>
            <p:ph type="dt" sz="half" idx="10"/>
          </p:nvPr>
        </p:nvSpPr>
        <p:spPr>
          <a:xfrm>
            <a:off x="838200" y="6360767"/>
            <a:ext cx="2743200" cy="365125"/>
          </a:xfrm>
        </p:spPr>
        <p:txBody>
          <a:bodyPr/>
          <a:lstStyle/>
          <a:p>
            <a:r>
              <a:rPr lang="en-US" dirty="0"/>
              <a:t>4/28/2022</a:t>
            </a:r>
          </a:p>
        </p:txBody>
      </p:sp>
      <p:sp>
        <p:nvSpPr>
          <p:cNvPr id="7" name="Slide Number Placeholder 4">
            <a:extLst>
              <a:ext uri="{FF2B5EF4-FFF2-40B4-BE49-F238E27FC236}">
                <a16:creationId xmlns:a16="http://schemas.microsoft.com/office/drawing/2014/main" id="{366FECC8-490E-4128-877A-DD1E0AA0ECCB}"/>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32</a:t>
            </a:fld>
            <a:endParaRPr lang="en-US" dirty="0"/>
          </a:p>
        </p:txBody>
      </p:sp>
      <p:graphicFrame>
        <p:nvGraphicFramePr>
          <p:cNvPr id="3" name="Table 2">
            <a:extLst>
              <a:ext uri="{FF2B5EF4-FFF2-40B4-BE49-F238E27FC236}">
                <a16:creationId xmlns:a16="http://schemas.microsoft.com/office/drawing/2014/main" id="{BF408177-1327-4492-A693-FE3C68C6566E}"/>
              </a:ext>
            </a:extLst>
          </p:cNvPr>
          <p:cNvGraphicFramePr>
            <a:graphicFrameLocks noGrp="1"/>
          </p:cNvGraphicFramePr>
          <p:nvPr>
            <p:extLst>
              <p:ext uri="{D42A27DB-BD31-4B8C-83A1-F6EECF244321}">
                <p14:modId xmlns:p14="http://schemas.microsoft.com/office/powerpoint/2010/main" val="3082541579"/>
              </p:ext>
            </p:extLst>
          </p:nvPr>
        </p:nvGraphicFramePr>
        <p:xfrm>
          <a:off x="3293315" y="2005012"/>
          <a:ext cx="5605369" cy="4351338"/>
        </p:xfrm>
        <a:graphic>
          <a:graphicData uri="http://schemas.openxmlformats.org/drawingml/2006/table">
            <a:tbl>
              <a:tblPr firstRow="1" firstCol="1" bandRow="1"/>
              <a:tblGrid>
                <a:gridCol w="1465555">
                  <a:extLst>
                    <a:ext uri="{9D8B030D-6E8A-4147-A177-3AD203B41FA5}">
                      <a16:colId xmlns:a16="http://schemas.microsoft.com/office/drawing/2014/main" val="2835965299"/>
                    </a:ext>
                  </a:extLst>
                </a:gridCol>
                <a:gridCol w="4139814">
                  <a:extLst>
                    <a:ext uri="{9D8B030D-6E8A-4147-A177-3AD203B41FA5}">
                      <a16:colId xmlns:a16="http://schemas.microsoft.com/office/drawing/2014/main" val="382556033"/>
                    </a:ext>
                  </a:extLst>
                </a:gridCol>
              </a:tblGrid>
              <a:tr h="1218375">
                <a:tc>
                  <a:txBody>
                    <a:bodyPr/>
                    <a:lstStyle/>
                    <a:p>
                      <a:pPr marL="0" marR="0">
                        <a:spcBef>
                          <a:spcPts val="300"/>
                        </a:spcBef>
                        <a:spcAft>
                          <a:spcPts val="300"/>
                        </a:spcAft>
                      </a:pPr>
                      <a:r>
                        <a:rPr lang="en-US" sz="1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Performed without Challenges (P)</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270" marR="6527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288"/>
                    </a:solidFill>
                  </a:tcPr>
                </a:tc>
                <a:tc>
                  <a:txBody>
                    <a:bodyPr/>
                    <a:lstStyle/>
                    <a:p>
                      <a:pPr marL="0" marR="0">
                        <a:spcBef>
                          <a:spcPts val="300"/>
                        </a:spcBef>
                        <a:spcAft>
                          <a:spcPts val="3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The targets and critical tasks associated with the core capability were completed in a manner that achieved the objective(s) and did not negatively impact the performance of other activities. Performance of this activity did not contribute to additional health and/or safety risks for the public or for emergency workers, and it was conducted in accordance with applicable plans, policies, procedures, regulations, and laws.</a:t>
                      </a:r>
                    </a:p>
                  </a:txBody>
                  <a:tcPr marL="65270" marR="6527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9066922"/>
                  </a:ext>
                </a:extLst>
              </a:tr>
              <a:tr h="1392428">
                <a:tc>
                  <a:txBody>
                    <a:bodyPr/>
                    <a:lstStyle/>
                    <a:p>
                      <a:pPr marL="0" marR="0">
                        <a:spcBef>
                          <a:spcPts val="300"/>
                        </a:spcBef>
                        <a:spcAft>
                          <a:spcPts val="300"/>
                        </a:spcAft>
                      </a:pPr>
                      <a:r>
                        <a:rPr lang="en-US" sz="1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Performed with Some Challenges (S)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270" marR="6527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288"/>
                    </a:solidFill>
                  </a:tcPr>
                </a:tc>
                <a:tc>
                  <a:txBody>
                    <a:bodyPr/>
                    <a:lstStyle/>
                    <a:p>
                      <a:pPr marL="0" marR="0">
                        <a:spcBef>
                          <a:spcPts val="300"/>
                        </a:spcBef>
                        <a:spcAft>
                          <a:spcPts val="3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The targets and critical tasks associated with the core capability were completed in a manner that achieved the objective(s) and did not negatively impact the performance of other activities. Performance of this activity did not contribute to additional health and/or safety risks for the public or for emergency workers, and it was conducted in accordance with applicable plans, policies, procedures, regulations, and laws. However, opportunities to enhance effectiveness and/or efficiency were identified.</a:t>
                      </a:r>
                    </a:p>
                  </a:txBody>
                  <a:tcPr marL="65270" marR="6527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4525175"/>
                  </a:ext>
                </a:extLst>
              </a:tr>
              <a:tr h="1392428">
                <a:tc>
                  <a:txBody>
                    <a:bodyPr/>
                    <a:lstStyle/>
                    <a:p>
                      <a:pPr marL="0" marR="0">
                        <a:spcBef>
                          <a:spcPts val="300"/>
                        </a:spcBef>
                        <a:spcAft>
                          <a:spcPts val="300"/>
                        </a:spcAft>
                      </a:pPr>
                      <a:r>
                        <a:rPr lang="en-US" sz="1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Performed with Major Challenges (M)</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270" marR="6527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288"/>
                    </a:solidFill>
                  </a:tcPr>
                </a:tc>
                <a:tc>
                  <a:txBody>
                    <a:bodyPr/>
                    <a:lstStyle/>
                    <a:p>
                      <a:pPr marL="0" marR="0">
                        <a:spcBef>
                          <a:spcPts val="300"/>
                        </a:spcBef>
                        <a:spcAft>
                          <a:spcPts val="3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The targets and critical tasks associated with the core capability were completed in a manner that achieved the objective(s), but some or all of the following were observed: demonstrated performance had a negative impact on the performance of other activities; contributed to additional health and/or safety risks for the public or for emergency workers; and/or was not conducted in accordance with applicable plans, policies, procedures, regulations, and laws.</a:t>
                      </a:r>
                    </a:p>
                  </a:txBody>
                  <a:tcPr marL="65270" marR="6527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7004162"/>
                  </a:ext>
                </a:extLst>
              </a:tr>
              <a:tr h="348107">
                <a:tc>
                  <a:txBody>
                    <a:bodyPr/>
                    <a:lstStyle/>
                    <a:p>
                      <a:pPr marL="0" marR="0">
                        <a:spcBef>
                          <a:spcPts val="300"/>
                        </a:spcBef>
                        <a:spcAft>
                          <a:spcPts val="300"/>
                        </a:spcAft>
                      </a:pPr>
                      <a:r>
                        <a:rPr lang="en-US" sz="1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Unable to be Performed (U)</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270" marR="6527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5288"/>
                    </a:solidFill>
                  </a:tcPr>
                </a:tc>
                <a:tc>
                  <a:txBody>
                    <a:bodyPr/>
                    <a:lstStyle/>
                    <a:p>
                      <a:pPr marL="0" marR="0">
                        <a:spcBef>
                          <a:spcPts val="300"/>
                        </a:spcBef>
                        <a:spcAft>
                          <a:spcPts val="3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The targets and critical tasks associated with the core capability were not performed in a manner that achieved the objective(s).</a:t>
                      </a:r>
                    </a:p>
                  </a:txBody>
                  <a:tcPr marL="65270" marR="6527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2556672"/>
                  </a:ext>
                </a:extLst>
              </a:tr>
            </a:tbl>
          </a:graphicData>
        </a:graphic>
      </p:graphicFrame>
    </p:spTree>
    <p:extLst>
      <p:ext uri="{BB962C8B-B14F-4D97-AF65-F5344CB8AC3E}">
        <p14:creationId xmlns:p14="http://schemas.microsoft.com/office/powerpoint/2010/main" val="2832831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69D47-94D5-45A0-841F-0C33D35AA2DE}"/>
              </a:ext>
            </a:extLst>
          </p:cNvPr>
          <p:cNvSpPr>
            <a:spLocks noGrp="1"/>
          </p:cNvSpPr>
          <p:nvPr>
            <p:ph type="title"/>
          </p:nvPr>
        </p:nvSpPr>
        <p:spPr/>
        <p:txBody>
          <a:bodyPr/>
          <a:lstStyle/>
          <a:p>
            <a:r>
              <a:rPr lang="en-US" dirty="0"/>
              <a:t>Pinellas ACS Hurricane Amaranth Exercise</a:t>
            </a:r>
            <a:br>
              <a:rPr lang="en-US" dirty="0"/>
            </a:br>
            <a:r>
              <a:rPr lang="en-US" sz="2800" dirty="0"/>
              <a:t>Incident Action Plan</a:t>
            </a:r>
            <a:endParaRPr lang="en-US" dirty="0"/>
          </a:p>
        </p:txBody>
      </p:sp>
      <p:sp>
        <p:nvSpPr>
          <p:cNvPr id="3" name="Content Placeholder 2">
            <a:extLst>
              <a:ext uri="{FF2B5EF4-FFF2-40B4-BE49-F238E27FC236}">
                <a16:creationId xmlns:a16="http://schemas.microsoft.com/office/drawing/2014/main" id="{6145F401-9C34-4372-87D1-B94C2E61548A}"/>
              </a:ext>
            </a:extLst>
          </p:cNvPr>
          <p:cNvSpPr>
            <a:spLocks noGrp="1"/>
          </p:cNvSpPr>
          <p:nvPr>
            <p:ph idx="1"/>
          </p:nvPr>
        </p:nvSpPr>
        <p:spPr>
          <a:xfrm>
            <a:off x="6096000" y="1825624"/>
            <a:ext cx="5943600" cy="4571999"/>
          </a:xfrm>
        </p:spPr>
        <p:txBody>
          <a:bodyPr>
            <a:normAutofit/>
          </a:bodyPr>
          <a:lstStyle/>
          <a:p>
            <a:r>
              <a:rPr lang="en-US" sz="2400" dirty="0"/>
              <a:t>ICS 202 Incident Objectives</a:t>
            </a:r>
          </a:p>
          <a:p>
            <a:r>
              <a:rPr lang="en-US" sz="2400" dirty="0"/>
              <a:t>ICS 204 Assignment Lists</a:t>
            </a:r>
          </a:p>
          <a:p>
            <a:pPr lvl="1"/>
            <a:r>
              <a:rPr lang="en-US" sz="2000" dirty="0"/>
              <a:t>Pinellas EOC Radio Room</a:t>
            </a:r>
          </a:p>
          <a:p>
            <a:pPr lvl="1"/>
            <a:r>
              <a:rPr lang="en-US" sz="2000" dirty="0"/>
              <a:t>Evacuation Shelters</a:t>
            </a:r>
          </a:p>
          <a:p>
            <a:pPr lvl="1"/>
            <a:r>
              <a:rPr lang="en-US" sz="2000" dirty="0"/>
              <a:t>Incident Communication Centers</a:t>
            </a:r>
          </a:p>
          <a:p>
            <a:r>
              <a:rPr lang="en-US" sz="2400" dirty="0"/>
              <a:t>ICS 205 Incident Radio Communications Plan</a:t>
            </a:r>
          </a:p>
          <a:p>
            <a:r>
              <a:rPr lang="en-US" sz="2400" dirty="0"/>
              <a:t>ICS 205A Communications List</a:t>
            </a:r>
          </a:p>
          <a:p>
            <a:r>
              <a:rPr lang="en-US" sz="2400" dirty="0"/>
              <a:t>ICS 207 Incident Organizational Chart</a:t>
            </a:r>
          </a:p>
          <a:p>
            <a:r>
              <a:rPr lang="en-US" sz="2400" dirty="0"/>
              <a:t>Maps/Charts</a:t>
            </a:r>
          </a:p>
          <a:p>
            <a:pPr lvl="1"/>
            <a:r>
              <a:rPr lang="en-US" sz="2000" dirty="0"/>
              <a:t>Simulated Evac Shelter and ICC deployment Locations</a:t>
            </a:r>
          </a:p>
          <a:p>
            <a:pPr lvl="1"/>
            <a:endParaRPr lang="en-US" dirty="0"/>
          </a:p>
        </p:txBody>
      </p:sp>
      <p:sp>
        <p:nvSpPr>
          <p:cNvPr id="4" name="Date Placeholder 3">
            <a:extLst>
              <a:ext uri="{FF2B5EF4-FFF2-40B4-BE49-F238E27FC236}">
                <a16:creationId xmlns:a16="http://schemas.microsoft.com/office/drawing/2014/main" id="{B72EB0F5-6617-4F01-BA1D-E1A1C58C5CAC}"/>
              </a:ext>
            </a:extLst>
          </p:cNvPr>
          <p:cNvSpPr>
            <a:spLocks noGrp="1"/>
          </p:cNvSpPr>
          <p:nvPr>
            <p:ph type="dt" sz="half" idx="10"/>
          </p:nvPr>
        </p:nvSpPr>
        <p:spPr/>
        <p:txBody>
          <a:bodyPr/>
          <a:lstStyle/>
          <a:p>
            <a:r>
              <a:rPr lang="en-US" dirty="0"/>
              <a:t>4/28/2022</a:t>
            </a:r>
          </a:p>
        </p:txBody>
      </p:sp>
      <p:sp>
        <p:nvSpPr>
          <p:cNvPr id="6" name="Slide Number Placeholder 4">
            <a:extLst>
              <a:ext uri="{FF2B5EF4-FFF2-40B4-BE49-F238E27FC236}">
                <a16:creationId xmlns:a16="http://schemas.microsoft.com/office/drawing/2014/main" id="{0D62B3DD-38BE-46F3-801E-0A6BCD366180}"/>
              </a:ext>
            </a:extLst>
          </p:cNvPr>
          <p:cNvSpPr>
            <a:spLocks noGrp="1"/>
          </p:cNvSpPr>
          <p:nvPr>
            <p:ph type="sldNum" sz="quarter" idx="12"/>
          </p:nvPr>
        </p:nvSpPr>
        <p:spPr/>
        <p:txBody>
          <a:bodyPr/>
          <a:lstStyle/>
          <a:p>
            <a:fld id="{D6E2ACB8-2D19-4FCE-80FD-A7A894208944}" type="slidenum">
              <a:rPr lang="en-US" smtClean="0"/>
              <a:t>33</a:t>
            </a:fld>
            <a:endParaRPr lang="en-US" dirty="0"/>
          </a:p>
        </p:txBody>
      </p:sp>
      <p:pic>
        <p:nvPicPr>
          <p:cNvPr id="9" name="Picture 8">
            <a:extLst>
              <a:ext uri="{FF2B5EF4-FFF2-40B4-BE49-F238E27FC236}">
                <a16:creationId xmlns:a16="http://schemas.microsoft.com/office/drawing/2014/main" id="{56C20349-DB6D-41A2-AF42-3188752B9EF4}"/>
              </a:ext>
            </a:extLst>
          </p:cNvPr>
          <p:cNvPicPr>
            <a:picLocks noChangeAspect="1"/>
          </p:cNvPicPr>
          <p:nvPr/>
        </p:nvPicPr>
        <p:blipFill>
          <a:blip r:embed="rId2"/>
          <a:stretch>
            <a:fillRect/>
          </a:stretch>
        </p:blipFill>
        <p:spPr>
          <a:xfrm>
            <a:off x="622258" y="1846194"/>
            <a:ext cx="3505615" cy="4571999"/>
          </a:xfrm>
          <a:prstGeom prst="rect">
            <a:avLst/>
          </a:prstGeom>
          <a:ln w="28575">
            <a:solidFill>
              <a:schemeClr val="tx1"/>
            </a:solidFill>
          </a:ln>
        </p:spPr>
      </p:pic>
    </p:spTree>
    <p:extLst>
      <p:ext uri="{BB962C8B-B14F-4D97-AF65-F5344CB8AC3E}">
        <p14:creationId xmlns:p14="http://schemas.microsoft.com/office/powerpoint/2010/main" val="4152628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3B91-F692-460E-AEF4-6E33A5F0562D}"/>
              </a:ext>
            </a:extLst>
          </p:cNvPr>
          <p:cNvSpPr>
            <a:spLocks noGrp="1"/>
          </p:cNvSpPr>
          <p:nvPr>
            <p:ph type="title"/>
          </p:nvPr>
        </p:nvSpPr>
        <p:spPr/>
        <p:txBody>
          <a:bodyPr/>
          <a:lstStyle/>
          <a:p>
            <a:r>
              <a:rPr lang="en-US" dirty="0"/>
              <a:t>Pinellas ACS Hurricane Amaranth Exercise</a:t>
            </a:r>
            <a:br>
              <a:rPr lang="en-US" dirty="0"/>
            </a:br>
            <a:r>
              <a:rPr lang="en-US" sz="2800" dirty="0"/>
              <a:t>Conclusion</a:t>
            </a:r>
            <a:endParaRPr lang="en-US" dirty="0"/>
          </a:p>
        </p:txBody>
      </p:sp>
      <p:sp>
        <p:nvSpPr>
          <p:cNvPr id="3" name="Content Placeholder 2">
            <a:extLst>
              <a:ext uri="{FF2B5EF4-FFF2-40B4-BE49-F238E27FC236}">
                <a16:creationId xmlns:a16="http://schemas.microsoft.com/office/drawing/2014/main" id="{4DED417E-D29B-483A-BDFC-376A2090D8A9}"/>
              </a:ext>
            </a:extLst>
          </p:cNvPr>
          <p:cNvSpPr>
            <a:spLocks noGrp="1"/>
          </p:cNvSpPr>
          <p:nvPr>
            <p:ph idx="1"/>
          </p:nvPr>
        </p:nvSpPr>
        <p:spPr/>
        <p:txBody>
          <a:bodyPr/>
          <a:lstStyle/>
          <a:p>
            <a:r>
              <a:rPr lang="en-US" dirty="0"/>
              <a:t>Meet communication objectives defined by Pinellas County</a:t>
            </a:r>
          </a:p>
          <a:p>
            <a:r>
              <a:rPr lang="en-US" dirty="0"/>
              <a:t>Stage a HSEEP compliant Communications Exercise</a:t>
            </a:r>
          </a:p>
          <a:p>
            <a:r>
              <a:rPr lang="en-US" dirty="0"/>
              <a:t>Train Pinellas ACS communicators in skills needed during the approach, landfall, and aftermath of a tropical cyclone </a:t>
            </a:r>
          </a:p>
          <a:p>
            <a:r>
              <a:rPr lang="en-US" dirty="0"/>
              <a:t>Evaluate individual player performance against AUXCOMM and ARES® Position task book requirements</a:t>
            </a:r>
          </a:p>
        </p:txBody>
      </p:sp>
      <p:sp>
        <p:nvSpPr>
          <p:cNvPr id="4" name="Date Placeholder 3">
            <a:extLst>
              <a:ext uri="{FF2B5EF4-FFF2-40B4-BE49-F238E27FC236}">
                <a16:creationId xmlns:a16="http://schemas.microsoft.com/office/drawing/2014/main" id="{FFB804AD-9C90-4A20-A3FE-F86E6B51131E}"/>
              </a:ext>
            </a:extLst>
          </p:cNvPr>
          <p:cNvSpPr>
            <a:spLocks noGrp="1"/>
          </p:cNvSpPr>
          <p:nvPr>
            <p:ph type="dt" sz="half" idx="10"/>
          </p:nvPr>
        </p:nvSpPr>
        <p:spPr>
          <a:xfrm>
            <a:off x="838200" y="6356350"/>
            <a:ext cx="2743200" cy="365125"/>
          </a:xfrm>
        </p:spPr>
        <p:txBody>
          <a:bodyPr/>
          <a:lstStyle/>
          <a:p>
            <a:r>
              <a:rPr lang="en-US" dirty="0"/>
              <a:t>4/28/2022</a:t>
            </a:r>
          </a:p>
        </p:txBody>
      </p:sp>
      <p:sp>
        <p:nvSpPr>
          <p:cNvPr id="5" name="Slide Number Placeholder 4">
            <a:extLst>
              <a:ext uri="{FF2B5EF4-FFF2-40B4-BE49-F238E27FC236}">
                <a16:creationId xmlns:a16="http://schemas.microsoft.com/office/drawing/2014/main" id="{0AE36474-EA4F-4C1A-8EE8-5499D8BA0CA7}"/>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34</a:t>
            </a:fld>
            <a:endParaRPr lang="en-US" dirty="0"/>
          </a:p>
        </p:txBody>
      </p:sp>
      <p:sp>
        <p:nvSpPr>
          <p:cNvPr id="6" name="Rectangle 5">
            <a:extLst>
              <a:ext uri="{FF2B5EF4-FFF2-40B4-BE49-F238E27FC236}">
                <a16:creationId xmlns:a16="http://schemas.microsoft.com/office/drawing/2014/main" id="{9156243E-E98A-48C8-84AB-10864925867F}"/>
              </a:ext>
            </a:extLst>
          </p:cNvPr>
          <p:cNvSpPr/>
          <p:nvPr/>
        </p:nvSpPr>
        <p:spPr>
          <a:xfrm>
            <a:off x="2523066" y="5723467"/>
            <a:ext cx="7145867" cy="491066"/>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Questions? </a:t>
            </a:r>
          </a:p>
        </p:txBody>
      </p:sp>
    </p:spTree>
    <p:extLst>
      <p:ext uri="{BB962C8B-B14F-4D97-AF65-F5344CB8AC3E}">
        <p14:creationId xmlns:p14="http://schemas.microsoft.com/office/powerpoint/2010/main" val="230429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24B10-D7A1-4678-9025-F8ED9F9307D3}"/>
              </a:ext>
            </a:extLst>
          </p:cNvPr>
          <p:cNvSpPr>
            <a:spLocks noGrp="1"/>
          </p:cNvSpPr>
          <p:nvPr>
            <p:ph type="ctrTitle"/>
          </p:nvPr>
        </p:nvSpPr>
        <p:spPr/>
        <p:txBody>
          <a:bodyPr/>
          <a:lstStyle/>
          <a:p>
            <a:r>
              <a:rPr lang="en-US" dirty="0"/>
              <a:t>Back-up</a:t>
            </a:r>
          </a:p>
        </p:txBody>
      </p:sp>
      <p:sp>
        <p:nvSpPr>
          <p:cNvPr id="3" name="Subtitle 2">
            <a:extLst>
              <a:ext uri="{FF2B5EF4-FFF2-40B4-BE49-F238E27FC236}">
                <a16:creationId xmlns:a16="http://schemas.microsoft.com/office/drawing/2014/main" id="{19FC9626-7D54-4627-8BDA-EE45250849BE}"/>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36538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4DF8-82C9-456C-9416-8C26A17AA346}"/>
              </a:ext>
            </a:extLst>
          </p:cNvPr>
          <p:cNvSpPr>
            <a:spLocks noGrp="1"/>
          </p:cNvSpPr>
          <p:nvPr>
            <p:ph type="title"/>
          </p:nvPr>
        </p:nvSpPr>
        <p:spPr/>
        <p:txBody>
          <a:bodyPr/>
          <a:lstStyle/>
          <a:p>
            <a:r>
              <a:rPr lang="en-US" dirty="0"/>
              <a:t>Pinellas ACS Hurricane Amaranth Exercise</a:t>
            </a:r>
            <a:br>
              <a:rPr lang="en-US" dirty="0"/>
            </a:br>
            <a:r>
              <a:rPr lang="en-US" sz="2800" dirty="0"/>
              <a:t>Master Scenario Event List (MSEL)</a:t>
            </a:r>
            <a:endParaRPr lang="en-US" dirty="0"/>
          </a:p>
        </p:txBody>
      </p:sp>
      <p:graphicFrame>
        <p:nvGraphicFramePr>
          <p:cNvPr id="4" name="Table 3">
            <a:extLst>
              <a:ext uri="{FF2B5EF4-FFF2-40B4-BE49-F238E27FC236}">
                <a16:creationId xmlns:a16="http://schemas.microsoft.com/office/drawing/2014/main" id="{15B51DB3-4FF9-4982-8135-8CB49D8EF2CF}"/>
              </a:ext>
            </a:extLst>
          </p:cNvPr>
          <p:cNvGraphicFramePr>
            <a:graphicFrameLocks noGrp="1"/>
          </p:cNvGraphicFramePr>
          <p:nvPr>
            <p:extLst>
              <p:ext uri="{D42A27DB-BD31-4B8C-83A1-F6EECF244321}">
                <p14:modId xmlns:p14="http://schemas.microsoft.com/office/powerpoint/2010/main" val="3928242589"/>
              </p:ext>
            </p:extLst>
          </p:nvPr>
        </p:nvGraphicFramePr>
        <p:xfrm>
          <a:off x="639652" y="1803263"/>
          <a:ext cx="10834888" cy="4614710"/>
        </p:xfrm>
        <a:graphic>
          <a:graphicData uri="http://schemas.openxmlformats.org/drawingml/2006/table">
            <a:tbl>
              <a:tblPr/>
              <a:tblGrid>
                <a:gridCol w="424897">
                  <a:extLst>
                    <a:ext uri="{9D8B030D-6E8A-4147-A177-3AD203B41FA5}">
                      <a16:colId xmlns:a16="http://schemas.microsoft.com/office/drawing/2014/main" val="1976331983"/>
                    </a:ext>
                  </a:extLst>
                </a:gridCol>
                <a:gridCol w="572689">
                  <a:extLst>
                    <a:ext uri="{9D8B030D-6E8A-4147-A177-3AD203B41FA5}">
                      <a16:colId xmlns:a16="http://schemas.microsoft.com/office/drawing/2014/main" val="943600476"/>
                    </a:ext>
                  </a:extLst>
                </a:gridCol>
                <a:gridCol w="517267">
                  <a:extLst>
                    <a:ext uri="{9D8B030D-6E8A-4147-A177-3AD203B41FA5}">
                      <a16:colId xmlns:a16="http://schemas.microsoft.com/office/drawing/2014/main" val="409822494"/>
                    </a:ext>
                  </a:extLst>
                </a:gridCol>
                <a:gridCol w="720478">
                  <a:extLst>
                    <a:ext uri="{9D8B030D-6E8A-4147-A177-3AD203B41FA5}">
                      <a16:colId xmlns:a16="http://schemas.microsoft.com/office/drawing/2014/main" val="1502679451"/>
                    </a:ext>
                  </a:extLst>
                </a:gridCol>
                <a:gridCol w="822085">
                  <a:extLst>
                    <a:ext uri="{9D8B030D-6E8A-4147-A177-3AD203B41FA5}">
                      <a16:colId xmlns:a16="http://schemas.microsoft.com/office/drawing/2014/main" val="559013497"/>
                    </a:ext>
                  </a:extLst>
                </a:gridCol>
                <a:gridCol w="618872">
                  <a:extLst>
                    <a:ext uri="{9D8B030D-6E8A-4147-A177-3AD203B41FA5}">
                      <a16:colId xmlns:a16="http://schemas.microsoft.com/office/drawing/2014/main" val="3142018702"/>
                    </a:ext>
                  </a:extLst>
                </a:gridCol>
                <a:gridCol w="2383121">
                  <a:extLst>
                    <a:ext uri="{9D8B030D-6E8A-4147-A177-3AD203B41FA5}">
                      <a16:colId xmlns:a16="http://schemas.microsoft.com/office/drawing/2014/main" val="1952557177"/>
                    </a:ext>
                  </a:extLst>
                </a:gridCol>
                <a:gridCol w="840558">
                  <a:extLst>
                    <a:ext uri="{9D8B030D-6E8A-4147-A177-3AD203B41FA5}">
                      <a16:colId xmlns:a16="http://schemas.microsoft.com/office/drawing/2014/main" val="2516988174"/>
                    </a:ext>
                  </a:extLst>
                </a:gridCol>
                <a:gridCol w="1145376">
                  <a:extLst>
                    <a:ext uri="{9D8B030D-6E8A-4147-A177-3AD203B41FA5}">
                      <a16:colId xmlns:a16="http://schemas.microsoft.com/office/drawing/2014/main" val="3242732238"/>
                    </a:ext>
                  </a:extLst>
                </a:gridCol>
                <a:gridCol w="2789545">
                  <a:extLst>
                    <a:ext uri="{9D8B030D-6E8A-4147-A177-3AD203B41FA5}">
                      <a16:colId xmlns:a16="http://schemas.microsoft.com/office/drawing/2014/main" val="3430380860"/>
                    </a:ext>
                  </a:extLst>
                </a:gridCol>
              </a:tblGrid>
              <a:tr h="298344">
                <a:tc>
                  <a:txBody>
                    <a:bodyPr/>
                    <a:lstStyle/>
                    <a:p>
                      <a:pPr algn="ctr" fontAlgn="b"/>
                      <a:r>
                        <a:rPr lang="en-US" sz="800" b="1" i="0" u="none" strike="noStrike" dirty="0">
                          <a:solidFill>
                            <a:srgbClr val="FFFFFF"/>
                          </a:solidFill>
                          <a:effectLst/>
                          <a:latin typeface="Calibri" panose="020F0502020204030204" pitchFamily="34" charset="0"/>
                        </a:rPr>
                        <a:t>Event</a:t>
                      </a:r>
                    </a:p>
                  </a:txBody>
                  <a:tcPr marL="4482" marR="4482" marT="4482"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5B9BD5"/>
                    </a:solidFill>
                  </a:tcPr>
                </a:tc>
                <a:tc>
                  <a:txBody>
                    <a:bodyPr/>
                    <a:lstStyle/>
                    <a:p>
                      <a:pPr algn="ctr" fontAlgn="b"/>
                      <a:r>
                        <a:rPr lang="en-US" sz="800" b="1" i="0" u="none" strike="noStrike" dirty="0">
                          <a:solidFill>
                            <a:srgbClr val="FFFFFF"/>
                          </a:solidFill>
                          <a:effectLst/>
                          <a:latin typeface="Calibri" panose="020F0502020204030204" pitchFamily="34" charset="0"/>
                        </a:rPr>
                        <a:t>Date</a:t>
                      </a:r>
                    </a:p>
                  </a:txBody>
                  <a:tcPr marL="4482" marR="4482" marT="4482"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5B9BD5"/>
                    </a:solidFill>
                  </a:tcPr>
                </a:tc>
                <a:tc>
                  <a:txBody>
                    <a:bodyPr/>
                    <a:lstStyle/>
                    <a:p>
                      <a:pPr algn="ctr" fontAlgn="b"/>
                      <a:r>
                        <a:rPr lang="en-US" sz="800" b="1" i="0" u="none" strike="noStrike" dirty="0">
                          <a:solidFill>
                            <a:srgbClr val="FFFFFF"/>
                          </a:solidFill>
                          <a:effectLst/>
                          <a:latin typeface="Calibri" panose="020F0502020204030204" pitchFamily="34" charset="0"/>
                        </a:rPr>
                        <a:t>Time</a:t>
                      </a:r>
                    </a:p>
                  </a:txBody>
                  <a:tcPr marL="4482" marR="4482" marT="4482"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5B9BD5"/>
                    </a:solidFill>
                  </a:tcPr>
                </a:tc>
                <a:tc>
                  <a:txBody>
                    <a:bodyPr/>
                    <a:lstStyle/>
                    <a:p>
                      <a:pPr algn="ctr" fontAlgn="b"/>
                      <a:r>
                        <a:rPr lang="en-US" sz="800" b="1" i="0" u="none" strike="noStrike" dirty="0">
                          <a:solidFill>
                            <a:srgbClr val="FFFFFF"/>
                          </a:solidFill>
                          <a:effectLst/>
                          <a:latin typeface="Calibri" panose="020F0502020204030204" pitchFamily="34" charset="0"/>
                        </a:rPr>
                        <a:t>Category</a:t>
                      </a:r>
                    </a:p>
                  </a:txBody>
                  <a:tcPr marL="4482" marR="4482" marT="4482"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5B9BD5"/>
                    </a:solidFill>
                  </a:tcPr>
                </a:tc>
                <a:tc>
                  <a:txBody>
                    <a:bodyPr/>
                    <a:lstStyle/>
                    <a:p>
                      <a:pPr algn="ctr" fontAlgn="b"/>
                      <a:r>
                        <a:rPr lang="en-US" sz="800" b="1" i="0" u="none" strike="noStrike" dirty="0">
                          <a:solidFill>
                            <a:srgbClr val="FFFFFF"/>
                          </a:solidFill>
                          <a:effectLst/>
                          <a:latin typeface="Calibri" panose="020F0502020204030204" pitchFamily="34" charset="0"/>
                        </a:rPr>
                        <a:t>Inject Mode</a:t>
                      </a:r>
                    </a:p>
                  </a:txBody>
                  <a:tcPr marL="4482" marR="4482" marT="4482"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5B9BD5"/>
                    </a:solidFill>
                  </a:tcPr>
                </a:tc>
                <a:tc>
                  <a:txBody>
                    <a:bodyPr/>
                    <a:lstStyle/>
                    <a:p>
                      <a:pPr algn="ctr" fontAlgn="b"/>
                      <a:r>
                        <a:rPr lang="en-US" sz="800" b="1" i="0" u="none" strike="noStrike" dirty="0">
                          <a:solidFill>
                            <a:srgbClr val="FFFFFF"/>
                          </a:solidFill>
                          <a:effectLst/>
                          <a:latin typeface="Calibri" panose="020F0502020204030204" pitchFamily="34" charset="0"/>
                        </a:rPr>
                        <a:t>Inject ID</a:t>
                      </a:r>
                    </a:p>
                  </a:txBody>
                  <a:tcPr marL="4482" marR="4482" marT="4482"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5B9BD5"/>
                    </a:solidFill>
                  </a:tcPr>
                </a:tc>
                <a:tc>
                  <a:txBody>
                    <a:bodyPr/>
                    <a:lstStyle/>
                    <a:p>
                      <a:pPr algn="ctr" fontAlgn="b"/>
                      <a:r>
                        <a:rPr lang="en-US" sz="800" b="1" i="0" u="none" strike="noStrike" dirty="0">
                          <a:solidFill>
                            <a:srgbClr val="FFFFFF"/>
                          </a:solidFill>
                          <a:effectLst/>
                          <a:latin typeface="Calibri" panose="020F0502020204030204" pitchFamily="34" charset="0"/>
                        </a:rPr>
                        <a:t>Event Description</a:t>
                      </a:r>
                    </a:p>
                  </a:txBody>
                  <a:tcPr marL="4482" marR="4482" marT="4482"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5B9BD5"/>
                    </a:solidFill>
                  </a:tcPr>
                </a:tc>
                <a:tc>
                  <a:txBody>
                    <a:bodyPr/>
                    <a:lstStyle/>
                    <a:p>
                      <a:pPr algn="ctr" fontAlgn="b"/>
                      <a:r>
                        <a:rPr lang="en-US" sz="800" b="1" i="0" u="none" strike="noStrike" dirty="0">
                          <a:solidFill>
                            <a:srgbClr val="FFFFFF"/>
                          </a:solidFill>
                          <a:effectLst/>
                          <a:latin typeface="Calibri" panose="020F0502020204030204" pitchFamily="34" charset="0"/>
                        </a:rPr>
                        <a:t>Responsible Player</a:t>
                      </a:r>
                    </a:p>
                  </a:txBody>
                  <a:tcPr marL="4482" marR="4482" marT="4482"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5B9BD5"/>
                    </a:solidFill>
                  </a:tcPr>
                </a:tc>
                <a:tc>
                  <a:txBody>
                    <a:bodyPr/>
                    <a:lstStyle/>
                    <a:p>
                      <a:pPr algn="ctr" fontAlgn="b"/>
                      <a:r>
                        <a:rPr lang="en-US" sz="800" b="1" i="0" u="none" strike="noStrike" dirty="0">
                          <a:solidFill>
                            <a:srgbClr val="FFFFFF"/>
                          </a:solidFill>
                          <a:effectLst/>
                          <a:latin typeface="Calibri" panose="020F0502020204030204" pitchFamily="34" charset="0"/>
                        </a:rPr>
                        <a:t>Recipient Player(s)</a:t>
                      </a:r>
                    </a:p>
                  </a:txBody>
                  <a:tcPr marL="4482" marR="4482" marT="4482"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5B9BD5"/>
                    </a:solidFill>
                  </a:tcPr>
                </a:tc>
                <a:tc>
                  <a:txBody>
                    <a:bodyPr/>
                    <a:lstStyle/>
                    <a:p>
                      <a:pPr algn="ctr" fontAlgn="b"/>
                      <a:r>
                        <a:rPr lang="en-US" sz="800" b="1" i="0" u="none" strike="noStrike" dirty="0">
                          <a:solidFill>
                            <a:srgbClr val="FFFFFF"/>
                          </a:solidFill>
                          <a:effectLst/>
                          <a:latin typeface="Calibri" panose="020F0502020204030204" pitchFamily="34" charset="0"/>
                        </a:rPr>
                        <a:t>Expected Action/Outcome</a:t>
                      </a:r>
                    </a:p>
                  </a:txBody>
                  <a:tcPr marL="4482" marR="4482" marT="4482"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5B9BD5"/>
                    </a:solidFill>
                  </a:tcPr>
                </a:tc>
                <a:extLst>
                  <a:ext uri="{0D108BD9-81ED-4DB2-BD59-A6C34878D82A}">
                    <a16:rowId xmlns:a16="http://schemas.microsoft.com/office/drawing/2014/main" val="425546804"/>
                  </a:ext>
                </a:extLst>
              </a:tr>
              <a:tr h="332028">
                <a:tc gridSpan="2">
                  <a:txBody>
                    <a:bodyPr/>
                    <a:lstStyle/>
                    <a:p>
                      <a:pPr algn="l" fontAlgn="ctr"/>
                      <a:r>
                        <a:rPr lang="en-US" sz="1000" b="1" i="0" u="none" strike="noStrike" dirty="0">
                          <a:solidFill>
                            <a:srgbClr val="FF0000"/>
                          </a:solidFill>
                          <a:effectLst/>
                          <a:latin typeface="Calibri" panose="020F0502020204030204" pitchFamily="34" charset="0"/>
                        </a:rPr>
                        <a:t>COMMON - ALL PLAYERS</a:t>
                      </a:r>
                    </a:p>
                  </a:txBody>
                  <a:tcPr marL="4482" marR="4482" marT="4482"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hMerge="1">
                  <a:txBody>
                    <a:bodyPr/>
                    <a:lstStyle/>
                    <a:p>
                      <a:endParaRPr lang="en-US"/>
                    </a:p>
                  </a:txBody>
                  <a:tcPr/>
                </a:tc>
                <a:tc>
                  <a:txBody>
                    <a:bodyPr/>
                    <a:lstStyle/>
                    <a:p>
                      <a:pPr algn="ctr" fontAlgn="b"/>
                      <a:endParaRPr lang="en-US" sz="800" b="1" i="0" u="none" strike="noStrike" dirty="0">
                        <a:solidFill>
                          <a:srgbClr val="000000"/>
                        </a:solidFill>
                        <a:effectLst/>
                        <a:latin typeface="Calibri" panose="020F0502020204030204" pitchFamily="34" charset="0"/>
                      </a:endParaRPr>
                    </a:p>
                  </a:txBody>
                  <a:tcPr marL="4482" marR="4482" marT="4482"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endParaRPr lang="en-US" sz="800" b="1"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endParaRPr lang="en-US" sz="800" b="1"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endParaRPr lang="en-US" sz="800" b="1"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4482" marR="4482" marT="4482"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endParaRPr lang="en-US" sz="800" b="1"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endParaRPr lang="en-US" sz="800" b="1"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4482" marR="4482" marT="4482"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053074558"/>
                  </a:ext>
                </a:extLst>
              </a:tr>
              <a:tr h="149172">
                <a:tc>
                  <a:txBody>
                    <a:bodyPr/>
                    <a:lstStyle/>
                    <a:p>
                      <a:pPr algn="ctr" fontAlgn="ctr"/>
                      <a:endParaRPr lang="en-US" sz="800" b="1" i="0" u="none" strike="noStrike" dirty="0">
                        <a:solidFill>
                          <a:srgbClr val="FF0000"/>
                        </a:solidFill>
                        <a:effectLst/>
                        <a:latin typeface="Calibri" panose="020F0502020204030204" pitchFamily="34" charset="0"/>
                      </a:endParaRPr>
                    </a:p>
                  </a:txBody>
                  <a:tcPr marL="4482" marR="4482" marT="4482"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1" i="0" u="none" strike="noStrike" dirty="0">
                          <a:solidFill>
                            <a:srgbClr val="FF0000"/>
                          </a:solidFill>
                          <a:effectLst/>
                          <a:latin typeface="Calibri" panose="020F0502020204030204" pitchFamily="34" charset="0"/>
                        </a:rPr>
                        <a:t>5/1/2022</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b"/>
                      <a:endParaRPr lang="en-US" sz="800" b="1" i="0" u="none" strike="noStrike" dirty="0">
                        <a:solidFill>
                          <a:srgbClr val="FF0000"/>
                        </a:solidFill>
                        <a:effectLst/>
                        <a:latin typeface="Calibri" panose="020F0502020204030204" pitchFamily="34" charset="0"/>
                      </a:endParaRPr>
                    </a:p>
                  </a:txBody>
                  <a:tcPr marL="4482" marR="4482" marT="4482"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endParaRPr lang="en-US" sz="800" b="1" i="0" u="none" strike="noStrike" dirty="0">
                        <a:solidFill>
                          <a:srgbClr val="FF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endParaRPr lang="en-US" sz="800" b="1" i="0" u="none" strike="noStrike" dirty="0">
                        <a:solidFill>
                          <a:srgbClr val="FF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endParaRPr lang="en-US" sz="800" b="1" i="0" u="none" strike="noStrike" dirty="0">
                        <a:solidFill>
                          <a:srgbClr val="FF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l" fontAlgn="ctr"/>
                      <a:r>
                        <a:rPr lang="en-US" sz="800" b="1" i="0" u="none" strike="noStrike" dirty="0">
                          <a:solidFill>
                            <a:srgbClr val="FF0000"/>
                          </a:solidFill>
                          <a:effectLst/>
                          <a:latin typeface="Calibri" panose="020F0502020204030204" pitchFamily="34" charset="0"/>
                        </a:rPr>
                        <a:t>Sunday May 1st, 2022</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endParaRPr lang="en-US" sz="800" b="1" i="0" u="none" strike="noStrike" dirty="0">
                        <a:solidFill>
                          <a:srgbClr val="FF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endParaRPr lang="en-US" sz="800" b="1" i="0" u="none" strike="noStrike" dirty="0">
                        <a:solidFill>
                          <a:srgbClr val="FF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l" fontAlgn="b"/>
                      <a:endParaRPr lang="en-US" sz="800" b="1" i="0" u="none" strike="noStrike" dirty="0">
                        <a:solidFill>
                          <a:srgbClr val="FF0000"/>
                        </a:solidFill>
                        <a:effectLst/>
                        <a:latin typeface="Calibri" panose="020F0502020204030204" pitchFamily="34" charset="0"/>
                      </a:endParaRPr>
                    </a:p>
                  </a:txBody>
                  <a:tcPr marL="4482" marR="4482" marT="4482"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42720806"/>
                  </a:ext>
                </a:extLst>
              </a:tr>
              <a:tr h="149172">
                <a:tc>
                  <a:txBody>
                    <a:bodyPr/>
                    <a:lstStyle/>
                    <a:p>
                      <a:pPr algn="ctr" fontAlgn="ctr"/>
                      <a:r>
                        <a:rPr lang="en-US" sz="800" b="1" i="0" u="none" strike="noStrike" dirty="0">
                          <a:solidFill>
                            <a:srgbClr val="FF0000"/>
                          </a:solidFill>
                          <a:effectLst/>
                          <a:latin typeface="Calibri" panose="020F0502020204030204" pitchFamily="34" charset="0"/>
                        </a:rPr>
                        <a:t>COM-1</a:t>
                      </a:r>
                    </a:p>
                  </a:txBody>
                  <a:tcPr marL="4482" marR="4482" marT="4482"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1" i="0" u="none" strike="noStrike" dirty="0">
                          <a:solidFill>
                            <a:srgbClr val="FF0000"/>
                          </a:solidFill>
                          <a:effectLst/>
                          <a:latin typeface="Calibri" panose="020F0502020204030204" pitchFamily="34" charset="0"/>
                        </a:rPr>
                        <a:t>5/1/2022</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b"/>
                      <a:r>
                        <a:rPr lang="en-US" sz="800" b="1" i="0" u="none" strike="noStrike" dirty="0">
                          <a:solidFill>
                            <a:srgbClr val="FF0000"/>
                          </a:solidFill>
                          <a:effectLst/>
                          <a:latin typeface="Calibri" panose="020F0502020204030204" pitchFamily="34" charset="0"/>
                        </a:rPr>
                        <a:t>900</a:t>
                      </a:r>
                    </a:p>
                  </a:txBody>
                  <a:tcPr marL="4482" marR="4482" marT="4482"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endParaRPr lang="en-US" sz="800" b="1" i="0" u="none" strike="noStrike" dirty="0">
                        <a:solidFill>
                          <a:srgbClr val="FF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endParaRPr lang="en-US" sz="800" b="1" i="0" u="none" strike="noStrike" dirty="0">
                        <a:solidFill>
                          <a:srgbClr val="FF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endParaRPr lang="en-US" sz="800" b="1" i="0" u="none" strike="noStrike" dirty="0">
                        <a:solidFill>
                          <a:srgbClr val="FF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en-US" sz="800" b="1" i="0" u="none" strike="noStrike" dirty="0">
                          <a:solidFill>
                            <a:srgbClr val="FF0000"/>
                          </a:solidFill>
                          <a:effectLst/>
                          <a:latin typeface="Calibri" panose="020F0502020204030204" pitchFamily="34" charset="0"/>
                        </a:rPr>
                        <a:t>Start Exercise - Begin Operational Period One</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endParaRPr lang="en-US" sz="800" b="1"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endParaRPr lang="en-US" sz="800" b="1"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4482" marR="4482" marT="4482"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808155108"/>
                  </a:ext>
                </a:extLst>
              </a:tr>
              <a:tr h="139547">
                <a:tc>
                  <a:txBody>
                    <a:bodyPr/>
                    <a:lstStyle/>
                    <a:p>
                      <a:pPr algn="ctr" fontAlgn="ctr"/>
                      <a:r>
                        <a:rPr lang="en-US" sz="800" b="0" i="0" u="none" strike="noStrike" dirty="0">
                          <a:solidFill>
                            <a:srgbClr val="000000"/>
                          </a:solidFill>
                          <a:effectLst/>
                          <a:latin typeface="Calibri" panose="020F0502020204030204" pitchFamily="34" charset="0"/>
                        </a:rPr>
                        <a:t>COM-2</a:t>
                      </a:r>
                    </a:p>
                  </a:txBody>
                  <a:tcPr marL="4482" marR="4482" marT="4482"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5/1/2022</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1130</a:t>
                      </a:r>
                    </a:p>
                  </a:txBody>
                  <a:tcPr marL="4482" marR="4482" marT="4482"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Expected Action</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endParaRPr lang="en-US" sz="800" b="0"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endParaRPr lang="en-US" sz="800" b="0"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l" fontAlgn="ctr"/>
                      <a:r>
                        <a:rPr lang="fr-FR" sz="800" b="0" i="0" u="none" strike="noStrike" dirty="0">
                          <a:solidFill>
                            <a:srgbClr val="000000"/>
                          </a:solidFill>
                          <a:effectLst/>
                          <a:latin typeface="Calibri" panose="020F0502020204030204" pitchFamily="34" charset="0"/>
                        </a:rPr>
                        <a:t>Tropical Disturbance Situation Report #1</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Pinellas Co DEM</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endParaRPr lang="en-US" sz="800" b="0"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4482" marR="4482" marT="4482"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19709021"/>
                  </a:ext>
                </a:extLst>
              </a:tr>
              <a:tr h="447517">
                <a:tc>
                  <a:txBody>
                    <a:bodyPr/>
                    <a:lstStyle/>
                    <a:p>
                      <a:pPr algn="ctr" fontAlgn="ctr"/>
                      <a:r>
                        <a:rPr lang="en-US" sz="800" b="0" i="0" u="none" strike="noStrike" dirty="0">
                          <a:solidFill>
                            <a:srgbClr val="000000"/>
                          </a:solidFill>
                          <a:effectLst/>
                          <a:latin typeface="Calibri" panose="020F0502020204030204" pitchFamily="34" charset="0"/>
                        </a:rPr>
                        <a:t>COM-3</a:t>
                      </a:r>
                    </a:p>
                  </a:txBody>
                  <a:tcPr marL="4482" marR="4482" marT="4482"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5/1/2022</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1700</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Inject</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Pinellas Alert</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PA-1</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en-US" sz="800" b="0" i="0" u="none" strike="noStrike" dirty="0">
                          <a:solidFill>
                            <a:srgbClr val="000000"/>
                          </a:solidFill>
                          <a:effectLst/>
                          <a:latin typeface="Calibri" panose="020F0502020204030204" pitchFamily="34" charset="0"/>
                        </a:rPr>
                        <a:t>Notify ACS membership of Level 3 exercise activation via Pinellas Alert, Text, and/or phone.</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ACS RO/Deputy</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All RADOs</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en-US" sz="800" b="0" i="0" u="none" strike="noStrike" dirty="0">
                          <a:solidFill>
                            <a:srgbClr val="000000"/>
                          </a:solidFill>
                          <a:effectLst/>
                          <a:latin typeface="Calibri" panose="020F0502020204030204" pitchFamily="34" charset="0"/>
                        </a:rPr>
                        <a:t>All ACS RADOs respond to notification with deployment availability status.</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125958924"/>
                  </a:ext>
                </a:extLst>
              </a:tr>
              <a:tr h="418644">
                <a:tc>
                  <a:txBody>
                    <a:bodyPr/>
                    <a:lstStyle/>
                    <a:p>
                      <a:pPr algn="ctr" fontAlgn="ctr"/>
                      <a:r>
                        <a:rPr lang="en-US" sz="800" b="0" i="0" u="none" strike="noStrike" dirty="0">
                          <a:solidFill>
                            <a:srgbClr val="000000"/>
                          </a:solidFill>
                          <a:effectLst/>
                          <a:latin typeface="Calibri" panose="020F0502020204030204" pitchFamily="34" charset="0"/>
                        </a:rPr>
                        <a:t>COM-4</a:t>
                      </a:r>
                    </a:p>
                  </a:txBody>
                  <a:tcPr marL="4482" marR="4482" marT="4482"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5/1/2022</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1700-1715</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Expected Action</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endParaRPr lang="en-US" sz="800" b="0"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endParaRPr lang="en-US" sz="800" b="0"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Calibri" panose="020F0502020204030204" pitchFamily="34" charset="0"/>
                        </a:rPr>
                        <a:t>Direct NCS to establish Tactical Resource net at activation level 3 (</a:t>
                      </a:r>
                      <a:r>
                        <a:rPr lang="en-US" sz="800" b="1" i="0" u="none" strike="noStrike" dirty="0">
                          <a:solidFill>
                            <a:srgbClr val="000000"/>
                          </a:solidFill>
                          <a:effectLst/>
                          <a:latin typeface="Calibri" panose="020F0502020204030204" pitchFamily="34" charset="0"/>
                        </a:rPr>
                        <a:t>Exercise</a:t>
                      </a:r>
                      <a:r>
                        <a:rPr lang="en-US" sz="800" b="0" i="0" u="none" strike="noStrike" dirty="0">
                          <a:solidFill>
                            <a:srgbClr val="000000"/>
                          </a:solidFill>
                          <a:effectLst/>
                          <a:latin typeface="Calibri" panose="020F0502020204030204" pitchFamily="34" charset="0"/>
                        </a:rPr>
                        <a:t>)</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ACS RO/Deputy</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NCS - Tac-Rsrc Net</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Calibri" panose="020F0502020204030204" pitchFamily="34" charset="0"/>
                        </a:rPr>
                        <a:t>1. NCS  Establishes Tactical Resource Net at Activation Level 3 (exercise) on the W4ACS Repeater</a:t>
                      </a:r>
                      <a:br>
                        <a:rPr lang="en-US" sz="800" b="0" i="0" u="none" strike="noStrike" dirty="0">
                          <a:solidFill>
                            <a:srgbClr val="000000"/>
                          </a:solidFill>
                          <a:effectLst/>
                          <a:latin typeface="Calibri" panose="020F0502020204030204" pitchFamily="34" charset="0"/>
                        </a:rPr>
                      </a:br>
                      <a:r>
                        <a:rPr lang="en-US" sz="800" b="0" i="0" u="none" strike="noStrike" dirty="0">
                          <a:solidFill>
                            <a:srgbClr val="000000"/>
                          </a:solidFill>
                          <a:effectLst/>
                          <a:latin typeface="Calibri" panose="020F0502020204030204" pitchFamily="34" charset="0"/>
                        </a:rPr>
                        <a:t>2. NCS uses proper net control script</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74636965"/>
                  </a:ext>
                </a:extLst>
              </a:tr>
              <a:tr h="279096">
                <a:tc>
                  <a:txBody>
                    <a:bodyPr/>
                    <a:lstStyle/>
                    <a:p>
                      <a:pPr algn="ctr" fontAlgn="ctr"/>
                      <a:r>
                        <a:rPr lang="en-US" sz="800" b="0" i="0" u="none" strike="noStrike" dirty="0">
                          <a:solidFill>
                            <a:srgbClr val="000000"/>
                          </a:solidFill>
                          <a:effectLst/>
                          <a:latin typeface="Calibri" panose="020F0502020204030204" pitchFamily="34" charset="0"/>
                        </a:rPr>
                        <a:t>COM-5</a:t>
                      </a:r>
                    </a:p>
                  </a:txBody>
                  <a:tcPr marL="4482" marR="4482" marT="4482"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5/1/2022</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1730</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Expected Action</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endParaRPr lang="en-US" sz="800" b="0"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endParaRPr lang="en-US" sz="800" b="0"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en-US" sz="800" b="0" i="0" u="none" strike="noStrike" dirty="0">
                          <a:solidFill>
                            <a:srgbClr val="000000"/>
                          </a:solidFill>
                          <a:effectLst/>
                          <a:latin typeface="Calibri" panose="020F0502020204030204" pitchFamily="34" charset="0"/>
                        </a:rPr>
                        <a:t>Tactical Resource net is shut down after 15 minutes of operation.</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NCS - Tac-Rsrc Net</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endParaRPr lang="en-US" sz="800" b="0"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endParaRPr lang="en-US" sz="800" b="0"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59262136"/>
                  </a:ext>
                </a:extLst>
              </a:tr>
              <a:tr h="279096">
                <a:tc>
                  <a:txBody>
                    <a:bodyPr/>
                    <a:lstStyle/>
                    <a:p>
                      <a:pPr algn="ctr" fontAlgn="ctr"/>
                      <a:endParaRPr lang="en-US" sz="800" b="1" i="0" u="none" strike="noStrike" dirty="0">
                        <a:solidFill>
                          <a:srgbClr val="FF0000"/>
                        </a:solidFill>
                        <a:effectLst/>
                        <a:latin typeface="Calibri" panose="020F0502020204030204" pitchFamily="34" charset="0"/>
                      </a:endParaRPr>
                    </a:p>
                  </a:txBody>
                  <a:tcPr marL="4482" marR="4482" marT="4482"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1" i="0" u="none" strike="noStrike" dirty="0">
                          <a:solidFill>
                            <a:srgbClr val="FF0000"/>
                          </a:solidFill>
                          <a:effectLst/>
                          <a:latin typeface="Calibri" panose="020F0502020204030204" pitchFamily="34" charset="0"/>
                        </a:rPr>
                        <a:t>5/2/2022</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endParaRPr lang="en-US" sz="800" b="1" i="0" u="none" strike="noStrike" dirty="0">
                        <a:solidFill>
                          <a:srgbClr val="FF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endParaRPr lang="en-US" sz="800" b="1" i="0" u="none" strike="noStrike" dirty="0">
                        <a:solidFill>
                          <a:srgbClr val="FF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endParaRPr lang="en-US" sz="800" b="1" i="0" u="none" strike="noStrike" dirty="0">
                        <a:solidFill>
                          <a:srgbClr val="FF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endParaRPr lang="en-US" sz="800" b="1" i="0" u="none" strike="noStrike" dirty="0">
                        <a:solidFill>
                          <a:srgbClr val="FF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l" fontAlgn="ctr"/>
                      <a:r>
                        <a:rPr lang="en-US" sz="800" b="1" i="0" u="none" strike="noStrike" dirty="0">
                          <a:solidFill>
                            <a:srgbClr val="FF0000"/>
                          </a:solidFill>
                          <a:effectLst/>
                          <a:latin typeface="Calibri" panose="020F0502020204030204" pitchFamily="34" charset="0"/>
                        </a:rPr>
                        <a:t>Monday May 2nd, 2022 - Continuation of Operational Period One</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endParaRPr lang="en-US" sz="800" b="1" i="0" u="none" strike="noStrike" dirty="0">
                        <a:solidFill>
                          <a:srgbClr val="FF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endParaRPr lang="en-US" sz="800" b="1" i="0" u="none" strike="noStrike" dirty="0">
                        <a:solidFill>
                          <a:srgbClr val="FF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l" fontAlgn="b"/>
                      <a:endParaRPr lang="en-US" sz="800" b="1" i="0" u="none" strike="noStrike" dirty="0">
                        <a:solidFill>
                          <a:srgbClr val="FF0000"/>
                        </a:solidFill>
                        <a:effectLst/>
                        <a:latin typeface="Calibri" panose="020F0502020204030204" pitchFamily="34" charset="0"/>
                      </a:endParaRPr>
                    </a:p>
                  </a:txBody>
                  <a:tcPr marL="4482" marR="4482" marT="4482"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78203810"/>
                  </a:ext>
                </a:extLst>
              </a:tr>
              <a:tr h="279096">
                <a:tc>
                  <a:txBody>
                    <a:bodyPr/>
                    <a:lstStyle/>
                    <a:p>
                      <a:pPr algn="ctr" fontAlgn="ctr"/>
                      <a:r>
                        <a:rPr lang="en-US" sz="800" b="0" i="0" u="none" strike="noStrike" dirty="0">
                          <a:solidFill>
                            <a:srgbClr val="000000"/>
                          </a:solidFill>
                          <a:effectLst/>
                          <a:latin typeface="Calibri" panose="020F0502020204030204" pitchFamily="34" charset="0"/>
                        </a:rPr>
                        <a:t>COM-6</a:t>
                      </a:r>
                    </a:p>
                  </a:txBody>
                  <a:tcPr marL="4482" marR="4482" marT="4482"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5/2/2022</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1130</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Expected Action</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endParaRPr lang="en-US" sz="800" b="0"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endParaRPr lang="en-US" sz="800" b="0"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fr-FR" sz="800" b="0" i="0" u="none" strike="noStrike" dirty="0">
                          <a:solidFill>
                            <a:srgbClr val="000000"/>
                          </a:solidFill>
                          <a:effectLst/>
                          <a:latin typeface="Calibri" panose="020F0502020204030204" pitchFamily="34" charset="0"/>
                        </a:rPr>
                        <a:t>Tropical Depression #1 Situation Report #2</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Pinellas Co DEM</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ACS RO/Deputy</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en-US" sz="800" b="0" i="0" u="none" strike="noStrike" dirty="0">
                          <a:solidFill>
                            <a:srgbClr val="000000"/>
                          </a:solidFill>
                          <a:effectLst/>
                          <a:latin typeface="Calibri" panose="020F0502020204030204" pitchFamily="34" charset="0"/>
                        </a:rPr>
                        <a:t>Pinellas County DEM notifies ACS RO/ ACS RO Deputy of Hurricane within the 5 day cone.</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789626819"/>
                  </a:ext>
                </a:extLst>
              </a:tr>
              <a:tr h="447517">
                <a:tc>
                  <a:txBody>
                    <a:bodyPr/>
                    <a:lstStyle/>
                    <a:p>
                      <a:pPr algn="ctr" fontAlgn="ctr"/>
                      <a:r>
                        <a:rPr lang="en-US" sz="800" b="0" i="0" u="none" strike="noStrike" dirty="0">
                          <a:solidFill>
                            <a:srgbClr val="000000"/>
                          </a:solidFill>
                          <a:effectLst/>
                          <a:latin typeface="Calibri" panose="020F0502020204030204" pitchFamily="34" charset="0"/>
                        </a:rPr>
                        <a:t>COM-7</a:t>
                      </a:r>
                    </a:p>
                  </a:txBody>
                  <a:tcPr marL="4482" marR="4482" marT="4482"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5/2/2022</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1200</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Inject</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Pinellas Alert</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PA-2</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Calibri" panose="020F0502020204030204" pitchFamily="34" charset="0"/>
                        </a:rPr>
                        <a:t>Notify ACS membership of Level 2 exercise activation via Pinellas Alert, Text, and/or phone.</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ACS RO/Deputy</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All RADOs</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Calibri" panose="020F0502020204030204" pitchFamily="34" charset="0"/>
                        </a:rPr>
                        <a:t>All ACS RADOs respond to notification with deployment availability status.</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01701176"/>
                  </a:ext>
                </a:extLst>
              </a:tr>
              <a:tr h="279096">
                <a:tc>
                  <a:txBody>
                    <a:bodyPr/>
                    <a:lstStyle/>
                    <a:p>
                      <a:pPr algn="ctr" fontAlgn="ctr"/>
                      <a:r>
                        <a:rPr lang="en-US" sz="800" b="0" i="0" u="none" strike="noStrike" dirty="0">
                          <a:solidFill>
                            <a:srgbClr val="000000"/>
                          </a:solidFill>
                          <a:effectLst/>
                          <a:latin typeface="Calibri" panose="020F0502020204030204" pitchFamily="34" charset="0"/>
                        </a:rPr>
                        <a:t>COM-8</a:t>
                      </a:r>
                    </a:p>
                  </a:txBody>
                  <a:tcPr marL="4482" marR="4482" marT="4482"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5/2/2022</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1200</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Expected Action</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endParaRPr lang="en-US" sz="800" b="0"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endParaRPr lang="en-US" sz="800" b="0"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en-US" sz="800" b="0" i="0" u="none" strike="noStrike" dirty="0">
                          <a:solidFill>
                            <a:srgbClr val="000000"/>
                          </a:solidFill>
                          <a:effectLst/>
                          <a:latin typeface="Calibri" panose="020F0502020204030204" pitchFamily="34" charset="0"/>
                        </a:rPr>
                        <a:t>Direct NCS to establish Tactical Resource net at activation level 2 (</a:t>
                      </a:r>
                      <a:r>
                        <a:rPr lang="en-US" sz="800" b="1" i="0" u="none" strike="noStrike" dirty="0">
                          <a:solidFill>
                            <a:srgbClr val="000000"/>
                          </a:solidFill>
                          <a:effectLst/>
                          <a:latin typeface="Calibri" panose="020F0502020204030204" pitchFamily="34" charset="0"/>
                        </a:rPr>
                        <a:t>Exercise</a:t>
                      </a:r>
                      <a:r>
                        <a:rPr lang="en-US" sz="800" b="0" i="0" u="none" strike="noStrike" dirty="0">
                          <a:solidFill>
                            <a:srgbClr val="000000"/>
                          </a:solidFill>
                          <a:effectLst/>
                          <a:latin typeface="Calibri" panose="020F0502020204030204" pitchFamily="34" charset="0"/>
                        </a:rPr>
                        <a:t>)</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ACS RO/Deputy</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NCS - Tac-Rsrc Net</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en-US" sz="800" b="0" i="0" u="none" strike="noStrike" dirty="0">
                          <a:solidFill>
                            <a:srgbClr val="000000"/>
                          </a:solidFill>
                          <a:effectLst/>
                          <a:latin typeface="Calibri" panose="020F0502020204030204" pitchFamily="34" charset="0"/>
                        </a:rPr>
                        <a:t>NCS agrees to establish tactical resource net.</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262344525"/>
                  </a:ext>
                </a:extLst>
              </a:tr>
              <a:tr h="558193">
                <a:tc>
                  <a:txBody>
                    <a:bodyPr/>
                    <a:lstStyle/>
                    <a:p>
                      <a:pPr algn="ctr" fontAlgn="ctr"/>
                      <a:r>
                        <a:rPr lang="en-US" sz="800" b="0" i="0" u="none" strike="noStrike" dirty="0">
                          <a:solidFill>
                            <a:srgbClr val="000000"/>
                          </a:solidFill>
                          <a:effectLst/>
                          <a:latin typeface="Calibri" panose="020F0502020204030204" pitchFamily="34" charset="0"/>
                        </a:rPr>
                        <a:t>COM-9</a:t>
                      </a:r>
                    </a:p>
                  </a:txBody>
                  <a:tcPr marL="4482" marR="4482" marT="4482"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5/2/2022</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1200-1215</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Expected Action</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endParaRPr lang="en-US" sz="800" b="0"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endParaRPr lang="en-US" sz="800" b="0"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Calibri" panose="020F0502020204030204" pitchFamily="34" charset="0"/>
                        </a:rPr>
                        <a:t>Establishes Tactical Resource Net at Activation Level 2 (</a:t>
                      </a:r>
                      <a:r>
                        <a:rPr lang="en-US" sz="800" b="1" i="0" u="none" strike="noStrike" dirty="0">
                          <a:solidFill>
                            <a:srgbClr val="000000"/>
                          </a:solidFill>
                          <a:effectLst/>
                          <a:latin typeface="Calibri" panose="020F0502020204030204" pitchFamily="34" charset="0"/>
                        </a:rPr>
                        <a:t>Exercise</a:t>
                      </a:r>
                      <a:r>
                        <a:rPr lang="en-US" sz="800" b="0" i="0" u="none" strike="noStrike" dirty="0">
                          <a:solidFill>
                            <a:srgbClr val="000000"/>
                          </a:solidFill>
                          <a:effectLst/>
                          <a:latin typeface="Calibri" panose="020F0502020204030204" pitchFamily="34" charset="0"/>
                        </a:rPr>
                        <a:t>) on the W4ACS Repeater and take net check-ins.</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NCS - Tac-Rsrc Net</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All RADOs</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Calibri" panose="020F0502020204030204" pitchFamily="34" charset="0"/>
                        </a:rPr>
                        <a:t>1.NCS uses proper net control script</a:t>
                      </a:r>
                      <a:br>
                        <a:rPr lang="en-US" sz="800" b="0" i="0" u="none" strike="noStrike" dirty="0">
                          <a:solidFill>
                            <a:srgbClr val="000000"/>
                          </a:solidFill>
                          <a:effectLst/>
                          <a:latin typeface="Calibri" panose="020F0502020204030204" pitchFamily="34" charset="0"/>
                        </a:rPr>
                      </a:br>
                      <a:r>
                        <a:rPr lang="en-US" sz="800" b="0" i="0" u="none" strike="noStrike" dirty="0">
                          <a:solidFill>
                            <a:srgbClr val="000000"/>
                          </a:solidFill>
                          <a:effectLst/>
                          <a:latin typeface="Calibri" panose="020F0502020204030204" pitchFamily="34" charset="0"/>
                        </a:rPr>
                        <a:t>2. All ACS RADOs scheduled to take part in the exercise check-in to the Tactical Resource net and advise net control of availability to deploy during exercise.</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81969960"/>
                  </a:ext>
                </a:extLst>
              </a:tr>
              <a:tr h="279096">
                <a:tc>
                  <a:txBody>
                    <a:bodyPr/>
                    <a:lstStyle/>
                    <a:p>
                      <a:pPr algn="ctr" fontAlgn="ctr"/>
                      <a:r>
                        <a:rPr lang="en-US" sz="800" b="0" i="0" u="none" strike="noStrike" dirty="0">
                          <a:solidFill>
                            <a:srgbClr val="000000"/>
                          </a:solidFill>
                          <a:effectLst/>
                          <a:latin typeface="Calibri" panose="020F0502020204030204" pitchFamily="34" charset="0"/>
                        </a:rPr>
                        <a:t>COM-10</a:t>
                      </a:r>
                    </a:p>
                  </a:txBody>
                  <a:tcPr marL="4482" marR="4482" marT="4482"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5/2/2022</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1200-1230</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Inject</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Tactical Radio</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TR-1</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en-US" sz="800" b="0" i="0" u="none" strike="noStrike" dirty="0">
                          <a:solidFill>
                            <a:srgbClr val="000000"/>
                          </a:solidFill>
                          <a:effectLst/>
                          <a:latin typeface="Calibri" panose="020F0502020204030204" pitchFamily="34" charset="0"/>
                        </a:rPr>
                        <a:t>Direct EOC and ICC team leads to generate an ICS 205 for upcoming Exercise and Deliver via Email to ACS RO.</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NCS - Tac-Rsrc Net</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n-US" sz="800" b="0" i="0" u="none" strike="noStrike" dirty="0">
                          <a:solidFill>
                            <a:srgbClr val="000000"/>
                          </a:solidFill>
                          <a:effectLst/>
                          <a:latin typeface="Calibri" panose="020F0502020204030204" pitchFamily="34" charset="0"/>
                        </a:rPr>
                        <a:t>EOC ACS RADO</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en-US" sz="800" b="0" i="0" u="none" strike="noStrike" dirty="0">
                          <a:solidFill>
                            <a:srgbClr val="000000"/>
                          </a:solidFill>
                          <a:effectLst/>
                          <a:latin typeface="Calibri" panose="020F0502020204030204" pitchFamily="34" charset="0"/>
                        </a:rPr>
                        <a:t>Each EOC ACS RADOs develop ICS 205 for exercise and deliver to ACS RO via Email.</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510114667"/>
                  </a:ext>
                </a:extLst>
              </a:tr>
              <a:tr h="279096">
                <a:tc>
                  <a:txBody>
                    <a:bodyPr/>
                    <a:lstStyle/>
                    <a:p>
                      <a:pPr algn="ctr" fontAlgn="ctr"/>
                      <a:r>
                        <a:rPr lang="en-US" sz="800" b="0" i="0" u="none" strike="noStrike" dirty="0">
                          <a:solidFill>
                            <a:srgbClr val="000000"/>
                          </a:solidFill>
                          <a:effectLst/>
                          <a:latin typeface="Calibri" panose="020F0502020204030204" pitchFamily="34" charset="0"/>
                        </a:rPr>
                        <a:t>COM-11</a:t>
                      </a:r>
                    </a:p>
                  </a:txBody>
                  <a:tcPr marL="4482" marR="4482" marT="4482" marB="0" anchor="ctr">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5/2/2022</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1215-1245</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Expected Action</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endParaRPr lang="en-US" sz="800" b="0"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endParaRPr lang="en-US" sz="800" b="0" i="0" u="none" strike="noStrike" dirty="0">
                        <a:solidFill>
                          <a:srgbClr val="000000"/>
                        </a:solidFill>
                        <a:effectLst/>
                        <a:latin typeface="Calibri" panose="020F0502020204030204" pitchFamily="34" charset="0"/>
                      </a:endParaRP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Calibri" panose="020F0502020204030204" pitchFamily="34" charset="0"/>
                        </a:rPr>
                        <a:t>Tactical Resource net is shut down after all RADOs check into the net with expected status.</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NCS - Tac-Rsrc Net</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All RADOs</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Calibri" panose="020F0502020204030204" pitchFamily="34" charset="0"/>
                        </a:rPr>
                        <a:t>All ACS RADOs secure for the evening.</a:t>
                      </a:r>
                    </a:p>
                  </a:txBody>
                  <a:tcPr marL="4482" marR="4482" marT="4482"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24069190"/>
                  </a:ext>
                </a:extLst>
              </a:tr>
            </a:tbl>
          </a:graphicData>
        </a:graphic>
      </p:graphicFrame>
      <p:sp>
        <p:nvSpPr>
          <p:cNvPr id="5" name="Date Placeholder 3">
            <a:extLst>
              <a:ext uri="{FF2B5EF4-FFF2-40B4-BE49-F238E27FC236}">
                <a16:creationId xmlns:a16="http://schemas.microsoft.com/office/drawing/2014/main" id="{6AD4C35A-13BB-4ECD-B0E4-C04453BDC5B9}"/>
              </a:ext>
            </a:extLst>
          </p:cNvPr>
          <p:cNvSpPr>
            <a:spLocks noGrp="1"/>
          </p:cNvSpPr>
          <p:nvPr>
            <p:ph type="dt" sz="half" idx="10"/>
          </p:nvPr>
        </p:nvSpPr>
        <p:spPr>
          <a:xfrm>
            <a:off x="838200" y="6356350"/>
            <a:ext cx="2743200" cy="365125"/>
          </a:xfrm>
        </p:spPr>
        <p:txBody>
          <a:bodyPr/>
          <a:lstStyle/>
          <a:p>
            <a:r>
              <a:rPr lang="en-US" dirty="0"/>
              <a:t>4/28/2022</a:t>
            </a:r>
          </a:p>
        </p:txBody>
      </p:sp>
      <p:sp>
        <p:nvSpPr>
          <p:cNvPr id="6" name="Slide Number Placeholder 4">
            <a:extLst>
              <a:ext uri="{FF2B5EF4-FFF2-40B4-BE49-F238E27FC236}">
                <a16:creationId xmlns:a16="http://schemas.microsoft.com/office/drawing/2014/main" id="{8F45C003-0C66-4DC1-B5AF-40729F7594CB}"/>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36</a:t>
            </a:fld>
            <a:endParaRPr lang="en-US" dirty="0"/>
          </a:p>
        </p:txBody>
      </p:sp>
    </p:spTree>
    <p:extLst>
      <p:ext uri="{BB962C8B-B14F-4D97-AF65-F5344CB8AC3E}">
        <p14:creationId xmlns:p14="http://schemas.microsoft.com/office/powerpoint/2010/main" val="997688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EDE4B-538D-4F79-B07F-BE76793D61CB}"/>
              </a:ext>
            </a:extLst>
          </p:cNvPr>
          <p:cNvSpPr>
            <a:spLocks noGrp="1"/>
          </p:cNvSpPr>
          <p:nvPr>
            <p:ph type="title"/>
          </p:nvPr>
        </p:nvSpPr>
        <p:spPr/>
        <p:txBody>
          <a:bodyPr>
            <a:normAutofit/>
          </a:bodyPr>
          <a:lstStyle/>
          <a:p>
            <a:r>
              <a:rPr lang="en-US" dirty="0"/>
              <a:t>Pinellas ACS Hurricane Amaranth Exercise</a:t>
            </a:r>
            <a:br>
              <a:rPr lang="en-US" dirty="0"/>
            </a:br>
            <a:r>
              <a:rPr lang="en-US" sz="2800" dirty="0"/>
              <a:t>Work Assignments – EOC Radio Room</a:t>
            </a:r>
          </a:p>
        </p:txBody>
      </p:sp>
      <p:sp>
        <p:nvSpPr>
          <p:cNvPr id="5" name="Trapezoid 4">
            <a:extLst>
              <a:ext uri="{FF2B5EF4-FFF2-40B4-BE49-F238E27FC236}">
                <a16:creationId xmlns:a16="http://schemas.microsoft.com/office/drawing/2014/main" id="{FCC2C143-8E38-4AA8-8E71-D8859CCD640A}"/>
              </a:ext>
            </a:extLst>
          </p:cNvPr>
          <p:cNvSpPr/>
          <p:nvPr/>
        </p:nvSpPr>
        <p:spPr>
          <a:xfrm rot="16200000">
            <a:off x="2663348" y="4185105"/>
            <a:ext cx="4002532" cy="830837"/>
          </a:xfrm>
          <a:prstGeom prst="trapezoid">
            <a:avLst>
              <a:gd name="adj" fmla="val 1109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13F98AA-C4AD-4AB6-B176-6C12557C7995}"/>
              </a:ext>
            </a:extLst>
          </p:cNvPr>
          <p:cNvPicPr>
            <a:picLocks noChangeAspect="1"/>
          </p:cNvPicPr>
          <p:nvPr/>
        </p:nvPicPr>
        <p:blipFill>
          <a:blip r:embed="rId2"/>
          <a:stretch>
            <a:fillRect/>
          </a:stretch>
        </p:blipFill>
        <p:spPr>
          <a:xfrm>
            <a:off x="541867" y="1760852"/>
            <a:ext cx="3732336" cy="4939976"/>
          </a:xfrm>
          <a:prstGeom prst="rect">
            <a:avLst/>
          </a:prstGeom>
        </p:spPr>
      </p:pic>
      <p:pic>
        <p:nvPicPr>
          <p:cNvPr id="7" name="Picture 6">
            <a:extLst>
              <a:ext uri="{FF2B5EF4-FFF2-40B4-BE49-F238E27FC236}">
                <a16:creationId xmlns:a16="http://schemas.microsoft.com/office/drawing/2014/main" id="{0294ED02-91F6-4868-8230-DC4ABD3FD719}"/>
              </a:ext>
            </a:extLst>
          </p:cNvPr>
          <p:cNvPicPr>
            <a:picLocks noChangeAspect="1"/>
          </p:cNvPicPr>
          <p:nvPr/>
        </p:nvPicPr>
        <p:blipFill>
          <a:blip r:embed="rId3"/>
          <a:stretch>
            <a:fillRect/>
          </a:stretch>
        </p:blipFill>
        <p:spPr>
          <a:xfrm>
            <a:off x="5004224" y="2554555"/>
            <a:ext cx="7018020" cy="4255008"/>
          </a:xfrm>
          <a:prstGeom prst="rect">
            <a:avLst/>
          </a:prstGeom>
        </p:spPr>
      </p:pic>
    </p:spTree>
    <p:extLst>
      <p:ext uri="{BB962C8B-B14F-4D97-AF65-F5344CB8AC3E}">
        <p14:creationId xmlns:p14="http://schemas.microsoft.com/office/powerpoint/2010/main" val="3274725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EDE4B-538D-4F79-B07F-BE76793D61CB}"/>
              </a:ext>
            </a:extLst>
          </p:cNvPr>
          <p:cNvSpPr>
            <a:spLocks noGrp="1"/>
          </p:cNvSpPr>
          <p:nvPr>
            <p:ph type="title"/>
          </p:nvPr>
        </p:nvSpPr>
        <p:spPr/>
        <p:txBody>
          <a:bodyPr>
            <a:normAutofit/>
          </a:bodyPr>
          <a:lstStyle/>
          <a:p>
            <a:r>
              <a:rPr lang="en-US" dirty="0"/>
              <a:t>Pinellas ACS Hurricane Amaranth Exercise</a:t>
            </a:r>
            <a:br>
              <a:rPr lang="en-US" dirty="0"/>
            </a:br>
            <a:r>
              <a:rPr lang="en-US" sz="2800" dirty="0"/>
              <a:t>Work Assignments – Shelter Teams</a:t>
            </a:r>
          </a:p>
        </p:txBody>
      </p:sp>
      <p:pic>
        <p:nvPicPr>
          <p:cNvPr id="3" name="Picture 2">
            <a:extLst>
              <a:ext uri="{FF2B5EF4-FFF2-40B4-BE49-F238E27FC236}">
                <a16:creationId xmlns:a16="http://schemas.microsoft.com/office/drawing/2014/main" id="{CF147208-9D6A-4622-AE94-E87BA8E8751F}"/>
              </a:ext>
            </a:extLst>
          </p:cNvPr>
          <p:cNvPicPr>
            <a:picLocks noChangeAspect="1"/>
          </p:cNvPicPr>
          <p:nvPr/>
        </p:nvPicPr>
        <p:blipFill>
          <a:blip r:embed="rId2"/>
          <a:stretch>
            <a:fillRect/>
          </a:stretch>
        </p:blipFill>
        <p:spPr>
          <a:xfrm>
            <a:off x="483623" y="1768637"/>
            <a:ext cx="3782473" cy="4924196"/>
          </a:xfrm>
          <a:prstGeom prst="rect">
            <a:avLst/>
          </a:prstGeom>
        </p:spPr>
      </p:pic>
      <p:pic>
        <p:nvPicPr>
          <p:cNvPr id="4" name="Picture 3">
            <a:extLst>
              <a:ext uri="{FF2B5EF4-FFF2-40B4-BE49-F238E27FC236}">
                <a16:creationId xmlns:a16="http://schemas.microsoft.com/office/drawing/2014/main" id="{33AB878B-B779-4697-92EA-9385DA5F929D}"/>
              </a:ext>
            </a:extLst>
          </p:cNvPr>
          <p:cNvPicPr>
            <a:picLocks noChangeAspect="1"/>
          </p:cNvPicPr>
          <p:nvPr/>
        </p:nvPicPr>
        <p:blipFill>
          <a:blip r:embed="rId3"/>
          <a:stretch>
            <a:fillRect/>
          </a:stretch>
        </p:blipFill>
        <p:spPr>
          <a:xfrm>
            <a:off x="4983057" y="3260598"/>
            <a:ext cx="7018020" cy="2851404"/>
          </a:xfrm>
          <a:prstGeom prst="rect">
            <a:avLst/>
          </a:prstGeom>
        </p:spPr>
      </p:pic>
      <p:sp>
        <p:nvSpPr>
          <p:cNvPr id="5" name="Trapezoid 4">
            <a:extLst>
              <a:ext uri="{FF2B5EF4-FFF2-40B4-BE49-F238E27FC236}">
                <a16:creationId xmlns:a16="http://schemas.microsoft.com/office/drawing/2014/main" id="{FCC2C143-8E38-4AA8-8E71-D8859CCD640A}"/>
              </a:ext>
            </a:extLst>
          </p:cNvPr>
          <p:cNvSpPr/>
          <p:nvPr/>
        </p:nvSpPr>
        <p:spPr>
          <a:xfrm rot="16200000">
            <a:off x="3363507" y="4209965"/>
            <a:ext cx="2568705" cy="830837"/>
          </a:xfrm>
          <a:prstGeom prst="trapezoid">
            <a:avLst>
              <a:gd name="adj" fmla="val 666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26112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EDE4B-538D-4F79-B07F-BE76793D61CB}"/>
              </a:ext>
            </a:extLst>
          </p:cNvPr>
          <p:cNvSpPr>
            <a:spLocks noGrp="1"/>
          </p:cNvSpPr>
          <p:nvPr>
            <p:ph type="title"/>
          </p:nvPr>
        </p:nvSpPr>
        <p:spPr/>
        <p:txBody>
          <a:bodyPr>
            <a:normAutofit/>
          </a:bodyPr>
          <a:lstStyle/>
          <a:p>
            <a:r>
              <a:rPr lang="en-US" dirty="0"/>
              <a:t>Pinellas ACS Hurricane Amaranth Exercise</a:t>
            </a:r>
            <a:br>
              <a:rPr lang="en-US" dirty="0"/>
            </a:br>
            <a:r>
              <a:rPr lang="en-US" sz="2800" dirty="0"/>
              <a:t>Work Assignments – ICC Teams</a:t>
            </a:r>
          </a:p>
        </p:txBody>
      </p:sp>
      <p:sp>
        <p:nvSpPr>
          <p:cNvPr id="5" name="Trapezoid 4">
            <a:extLst>
              <a:ext uri="{FF2B5EF4-FFF2-40B4-BE49-F238E27FC236}">
                <a16:creationId xmlns:a16="http://schemas.microsoft.com/office/drawing/2014/main" id="{FCC2C143-8E38-4AA8-8E71-D8859CCD640A}"/>
              </a:ext>
            </a:extLst>
          </p:cNvPr>
          <p:cNvSpPr/>
          <p:nvPr/>
        </p:nvSpPr>
        <p:spPr>
          <a:xfrm rot="16200000">
            <a:off x="2878722" y="4047076"/>
            <a:ext cx="3529457" cy="830837"/>
          </a:xfrm>
          <a:prstGeom prst="trapezoid">
            <a:avLst>
              <a:gd name="adj" fmla="val 99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734EC10-FA37-4DED-B33B-B327F63BE88A}"/>
              </a:ext>
            </a:extLst>
          </p:cNvPr>
          <p:cNvPicPr>
            <a:picLocks noChangeAspect="1"/>
          </p:cNvPicPr>
          <p:nvPr/>
        </p:nvPicPr>
        <p:blipFill>
          <a:blip r:embed="rId2"/>
          <a:stretch>
            <a:fillRect/>
          </a:stretch>
        </p:blipFill>
        <p:spPr>
          <a:xfrm>
            <a:off x="500618" y="1752333"/>
            <a:ext cx="3752812" cy="4995599"/>
          </a:xfrm>
          <a:prstGeom prst="rect">
            <a:avLst/>
          </a:prstGeom>
        </p:spPr>
      </p:pic>
      <p:pic>
        <p:nvPicPr>
          <p:cNvPr id="4" name="Picture 3">
            <a:extLst>
              <a:ext uri="{FF2B5EF4-FFF2-40B4-BE49-F238E27FC236}">
                <a16:creationId xmlns:a16="http://schemas.microsoft.com/office/drawing/2014/main" id="{1C6C1A8E-0BD2-4FED-9224-3E393C0EA88D}"/>
              </a:ext>
            </a:extLst>
          </p:cNvPr>
          <p:cNvPicPr>
            <a:picLocks noChangeAspect="1"/>
          </p:cNvPicPr>
          <p:nvPr/>
        </p:nvPicPr>
        <p:blipFill>
          <a:blip r:embed="rId3"/>
          <a:stretch>
            <a:fillRect/>
          </a:stretch>
        </p:blipFill>
        <p:spPr>
          <a:xfrm>
            <a:off x="4987290" y="2697765"/>
            <a:ext cx="7018020" cy="3713988"/>
          </a:xfrm>
          <a:prstGeom prst="rect">
            <a:avLst/>
          </a:prstGeom>
        </p:spPr>
      </p:pic>
    </p:spTree>
    <p:extLst>
      <p:ext uri="{BB962C8B-B14F-4D97-AF65-F5344CB8AC3E}">
        <p14:creationId xmlns:p14="http://schemas.microsoft.com/office/powerpoint/2010/main" val="1851148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C1B7-ACBF-466B-A935-F3E9B2DA83D9}"/>
              </a:ext>
            </a:extLst>
          </p:cNvPr>
          <p:cNvSpPr>
            <a:spLocks noGrp="1"/>
          </p:cNvSpPr>
          <p:nvPr>
            <p:ph type="title"/>
          </p:nvPr>
        </p:nvSpPr>
        <p:spPr/>
        <p:txBody>
          <a:bodyPr/>
          <a:lstStyle/>
          <a:p>
            <a:r>
              <a:rPr lang="en-US" dirty="0"/>
              <a:t>Pinellas ACS Hurricane Amaranth Exercise</a:t>
            </a:r>
            <a:br>
              <a:rPr lang="en-US" dirty="0"/>
            </a:br>
            <a:r>
              <a:rPr lang="en-US" sz="2800" dirty="0"/>
              <a:t>Exercise Objectives</a:t>
            </a:r>
          </a:p>
        </p:txBody>
      </p:sp>
      <p:sp>
        <p:nvSpPr>
          <p:cNvPr id="3" name="Content Placeholder 2">
            <a:extLst>
              <a:ext uri="{FF2B5EF4-FFF2-40B4-BE49-F238E27FC236}">
                <a16:creationId xmlns:a16="http://schemas.microsoft.com/office/drawing/2014/main" id="{2ED37543-0383-4D48-BEF0-3CE8A5B05B9E}"/>
              </a:ext>
            </a:extLst>
          </p:cNvPr>
          <p:cNvSpPr>
            <a:spLocks noGrp="1"/>
          </p:cNvSpPr>
          <p:nvPr>
            <p:ph idx="1"/>
          </p:nvPr>
        </p:nvSpPr>
        <p:spPr>
          <a:xfrm>
            <a:off x="838200" y="3428999"/>
            <a:ext cx="10515600" cy="3063875"/>
          </a:xfrm>
        </p:spPr>
        <p:txBody>
          <a:bodyPr>
            <a:normAutofit/>
          </a:bodyPr>
          <a:lstStyle/>
          <a:p>
            <a:r>
              <a:rPr lang="en-US" dirty="0"/>
              <a:t>Pinellas ACS Created 8 exercise objectives to demonstrate compliance with the overarching Pinellas County Objective</a:t>
            </a:r>
          </a:p>
          <a:p>
            <a:pPr lvl="1"/>
            <a:r>
              <a:rPr lang="en-US" dirty="0"/>
              <a:t>Organizational Capability Targets</a:t>
            </a:r>
          </a:p>
          <a:p>
            <a:pPr lvl="1"/>
            <a:r>
              <a:rPr lang="en-US" dirty="0"/>
              <a:t>Critical Tasks</a:t>
            </a:r>
          </a:p>
          <a:p>
            <a:pPr lvl="1"/>
            <a:r>
              <a:rPr lang="en-US" dirty="0"/>
              <a:t>Documented in Exercise Evaluation Guides (EEG)</a:t>
            </a:r>
          </a:p>
        </p:txBody>
      </p:sp>
      <p:sp>
        <p:nvSpPr>
          <p:cNvPr id="4" name="Date Placeholder 3">
            <a:extLst>
              <a:ext uri="{FF2B5EF4-FFF2-40B4-BE49-F238E27FC236}">
                <a16:creationId xmlns:a16="http://schemas.microsoft.com/office/drawing/2014/main" id="{202C56FD-2E00-40BB-8E15-8FFE30078C33}"/>
              </a:ext>
            </a:extLst>
          </p:cNvPr>
          <p:cNvSpPr>
            <a:spLocks noGrp="1"/>
          </p:cNvSpPr>
          <p:nvPr>
            <p:ph type="dt" sz="half" idx="10"/>
          </p:nvPr>
        </p:nvSpPr>
        <p:spPr/>
        <p:txBody>
          <a:bodyPr/>
          <a:lstStyle/>
          <a:p>
            <a:r>
              <a:rPr lang="en-US" dirty="0"/>
              <a:t>4/28/2022</a:t>
            </a:r>
          </a:p>
        </p:txBody>
      </p:sp>
      <p:sp>
        <p:nvSpPr>
          <p:cNvPr id="5" name="Slide Number Placeholder 4">
            <a:extLst>
              <a:ext uri="{FF2B5EF4-FFF2-40B4-BE49-F238E27FC236}">
                <a16:creationId xmlns:a16="http://schemas.microsoft.com/office/drawing/2014/main" id="{1CDE2549-D8CA-4EDD-88F8-A1911ECBCB1A}"/>
              </a:ext>
            </a:extLst>
          </p:cNvPr>
          <p:cNvSpPr>
            <a:spLocks noGrp="1"/>
          </p:cNvSpPr>
          <p:nvPr>
            <p:ph type="sldNum" sz="quarter" idx="12"/>
          </p:nvPr>
        </p:nvSpPr>
        <p:spPr/>
        <p:txBody>
          <a:bodyPr/>
          <a:lstStyle/>
          <a:p>
            <a:fld id="{D6E2ACB8-2D19-4FCE-80FD-A7A894208944}" type="slidenum">
              <a:rPr lang="en-US" smtClean="0"/>
              <a:pPr/>
              <a:t>4</a:t>
            </a:fld>
            <a:endParaRPr lang="en-US" dirty="0"/>
          </a:p>
        </p:txBody>
      </p:sp>
      <p:sp>
        <p:nvSpPr>
          <p:cNvPr id="14" name="TextBox 13">
            <a:extLst>
              <a:ext uri="{FF2B5EF4-FFF2-40B4-BE49-F238E27FC236}">
                <a16:creationId xmlns:a16="http://schemas.microsoft.com/office/drawing/2014/main" id="{B3B40717-E442-4F87-AE0E-D43B4D166379}"/>
              </a:ext>
            </a:extLst>
          </p:cNvPr>
          <p:cNvSpPr txBox="1"/>
          <p:nvPr/>
        </p:nvSpPr>
        <p:spPr>
          <a:xfrm>
            <a:off x="1032457" y="1906900"/>
            <a:ext cx="10127086" cy="1277273"/>
          </a:xfrm>
          <a:prstGeom prst="rect">
            <a:avLst/>
          </a:prstGeom>
          <a:noFill/>
          <a:ln w="19050">
            <a:solidFill>
              <a:srgbClr val="C00000"/>
            </a:solidFill>
          </a:ln>
        </p:spPr>
        <p:txBody>
          <a:bodyPr wrap="square" rtlCol="0">
            <a:spAutoFit/>
          </a:bodyPr>
          <a:lstStyle/>
          <a:p>
            <a:pPr algn="ctr">
              <a:spcAft>
                <a:spcPts val="600"/>
              </a:spcAft>
            </a:pPr>
            <a:r>
              <a:rPr lang="en-US" b="1" dirty="0"/>
              <a:t>Overarching Pinellas County Exercise Objective</a:t>
            </a:r>
          </a:p>
          <a:p>
            <a:r>
              <a:rPr lang="en-US" dirty="0"/>
              <a:t>“The Pinellas County EOC will establish and maintain multi-agency and multi-jurisdictional communications and coordination during a hurricane response in accordance with Pinellas County’s Comprehensive Emergency Management Plan.”</a:t>
            </a:r>
          </a:p>
        </p:txBody>
      </p:sp>
    </p:spTree>
    <p:extLst>
      <p:ext uri="{BB962C8B-B14F-4D97-AF65-F5344CB8AC3E}">
        <p14:creationId xmlns:p14="http://schemas.microsoft.com/office/powerpoint/2010/main" val="3211376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44895-A8A2-458B-952D-1B413A1E0429}"/>
              </a:ext>
            </a:extLst>
          </p:cNvPr>
          <p:cNvSpPr>
            <a:spLocks noGrp="1"/>
          </p:cNvSpPr>
          <p:nvPr>
            <p:ph type="title"/>
          </p:nvPr>
        </p:nvSpPr>
        <p:spPr/>
        <p:txBody>
          <a:bodyPr/>
          <a:lstStyle/>
          <a:p>
            <a:r>
              <a:rPr lang="en-US" dirty="0"/>
              <a:t>Pinellas ACS Hurricane Amaranth Exercise</a:t>
            </a:r>
            <a:br>
              <a:rPr lang="en-US" dirty="0"/>
            </a:br>
            <a:r>
              <a:rPr lang="en-US" sz="2800" dirty="0"/>
              <a:t>Exercise Objectives</a:t>
            </a:r>
            <a:endParaRPr lang="en-US" dirty="0"/>
          </a:p>
        </p:txBody>
      </p:sp>
      <p:sp>
        <p:nvSpPr>
          <p:cNvPr id="3" name="Content Placeholder 2">
            <a:extLst>
              <a:ext uri="{FF2B5EF4-FFF2-40B4-BE49-F238E27FC236}">
                <a16:creationId xmlns:a16="http://schemas.microsoft.com/office/drawing/2014/main" id="{D6DADDEE-2526-46DE-9BF2-29BFAE558C24}"/>
              </a:ext>
            </a:extLst>
          </p:cNvPr>
          <p:cNvSpPr>
            <a:spLocks noGrp="1"/>
          </p:cNvSpPr>
          <p:nvPr>
            <p:ph idx="1"/>
          </p:nvPr>
        </p:nvSpPr>
        <p:spPr>
          <a:xfrm>
            <a:off x="838200" y="1825625"/>
            <a:ext cx="10515600" cy="4604808"/>
          </a:xfrm>
        </p:spPr>
        <p:txBody>
          <a:bodyPr>
            <a:normAutofit/>
          </a:bodyPr>
          <a:lstStyle/>
          <a:p>
            <a:r>
              <a:rPr lang="en-US" dirty="0"/>
              <a:t>ACS objectives distribute between three venues</a:t>
            </a:r>
          </a:p>
          <a:p>
            <a:pPr lvl="1"/>
            <a:r>
              <a:rPr lang="en-US" dirty="0"/>
              <a:t>Pinellas County EOC Radio Room</a:t>
            </a:r>
          </a:p>
          <a:p>
            <a:pPr lvl="1"/>
            <a:r>
              <a:rPr lang="en-US" dirty="0"/>
              <a:t>Emergency Evacuation Shelters</a:t>
            </a:r>
          </a:p>
          <a:p>
            <a:pPr lvl="1"/>
            <a:r>
              <a:rPr lang="en-US" dirty="0"/>
              <a:t>Incident Communication Centers (ICC)</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Date Placeholder 3">
            <a:extLst>
              <a:ext uri="{FF2B5EF4-FFF2-40B4-BE49-F238E27FC236}">
                <a16:creationId xmlns:a16="http://schemas.microsoft.com/office/drawing/2014/main" id="{0DDE9623-DB8D-4B11-B521-E71B720DB01A}"/>
              </a:ext>
            </a:extLst>
          </p:cNvPr>
          <p:cNvSpPr>
            <a:spLocks noGrp="1"/>
          </p:cNvSpPr>
          <p:nvPr>
            <p:ph type="dt" sz="half" idx="10"/>
          </p:nvPr>
        </p:nvSpPr>
        <p:spPr>
          <a:xfrm>
            <a:off x="838200" y="6360767"/>
            <a:ext cx="2743200" cy="365125"/>
          </a:xfrm>
        </p:spPr>
        <p:txBody>
          <a:bodyPr/>
          <a:lstStyle/>
          <a:p>
            <a:r>
              <a:rPr lang="en-US" dirty="0"/>
              <a:t>4/28/2022</a:t>
            </a:r>
          </a:p>
        </p:txBody>
      </p:sp>
      <p:sp>
        <p:nvSpPr>
          <p:cNvPr id="6" name="Slide Number Placeholder 4">
            <a:extLst>
              <a:ext uri="{FF2B5EF4-FFF2-40B4-BE49-F238E27FC236}">
                <a16:creationId xmlns:a16="http://schemas.microsoft.com/office/drawing/2014/main" id="{7F8D895B-691D-4065-9F5C-81835F71BDA3}"/>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5</a:t>
            </a:fld>
            <a:endParaRPr lang="en-US" dirty="0"/>
          </a:p>
        </p:txBody>
      </p:sp>
    </p:spTree>
    <p:extLst>
      <p:ext uri="{BB962C8B-B14F-4D97-AF65-F5344CB8AC3E}">
        <p14:creationId xmlns:p14="http://schemas.microsoft.com/office/powerpoint/2010/main" val="2607386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44895-A8A2-458B-952D-1B413A1E0429}"/>
              </a:ext>
            </a:extLst>
          </p:cNvPr>
          <p:cNvSpPr>
            <a:spLocks noGrp="1"/>
          </p:cNvSpPr>
          <p:nvPr>
            <p:ph type="title"/>
          </p:nvPr>
        </p:nvSpPr>
        <p:spPr/>
        <p:txBody>
          <a:bodyPr/>
          <a:lstStyle/>
          <a:p>
            <a:r>
              <a:rPr lang="en-US" dirty="0"/>
              <a:t>Pinellas ACS Hurricane Amaranth Exercise</a:t>
            </a:r>
            <a:br>
              <a:rPr lang="en-US" dirty="0"/>
            </a:br>
            <a:r>
              <a:rPr lang="en-US" sz="2800" dirty="0"/>
              <a:t>Detailed Exercise Objectives – EOC Radio Room</a:t>
            </a:r>
            <a:endParaRPr lang="en-US" dirty="0"/>
          </a:p>
        </p:txBody>
      </p:sp>
      <p:sp>
        <p:nvSpPr>
          <p:cNvPr id="3" name="Content Placeholder 2">
            <a:extLst>
              <a:ext uri="{FF2B5EF4-FFF2-40B4-BE49-F238E27FC236}">
                <a16:creationId xmlns:a16="http://schemas.microsoft.com/office/drawing/2014/main" id="{D6DADDEE-2526-46DE-9BF2-29BFAE558C24}"/>
              </a:ext>
            </a:extLst>
          </p:cNvPr>
          <p:cNvSpPr>
            <a:spLocks noGrp="1"/>
          </p:cNvSpPr>
          <p:nvPr>
            <p:ph idx="1"/>
          </p:nvPr>
        </p:nvSpPr>
        <p:spPr>
          <a:xfrm>
            <a:off x="838200" y="1825625"/>
            <a:ext cx="10515600" cy="4604808"/>
          </a:xfrm>
        </p:spPr>
        <p:txBody>
          <a:bodyPr>
            <a:normAutofit/>
          </a:bodyPr>
          <a:lstStyle/>
          <a:p>
            <a:r>
              <a:rPr lang="en-US" sz="1800" b="1" i="1" dirty="0">
                <a:effectLst/>
                <a:latin typeface="Calibri" panose="020F0502020204030204" pitchFamily="34" charset="0"/>
                <a:ea typeface="Times New Roman" panose="02020603050405020304" pitchFamily="18" charset="0"/>
                <a:cs typeface="Calibri" panose="020F0502020204030204" pitchFamily="34" charset="0"/>
              </a:rPr>
              <a:t>Objective 1: </a:t>
            </a:r>
            <a:r>
              <a:rPr lang="en-US" sz="1800" dirty="0">
                <a:effectLst/>
                <a:latin typeface="Calibri" panose="020F0502020204030204" pitchFamily="34" charset="0"/>
                <a:ea typeface="Times New Roman" panose="02020603050405020304" pitchFamily="18" charset="0"/>
                <a:cs typeface="Calibri" panose="020F0502020204030204" pitchFamily="34" charset="0"/>
              </a:rPr>
              <a:t>Establish and maintain voice VHF radio networks that support the exchange of information between the EOC and simulated emergency evacuation shelters. </a:t>
            </a:r>
          </a:p>
          <a:p>
            <a:r>
              <a:rPr lang="en-US" sz="1800" dirty="0">
                <a:latin typeface="Calibri" panose="020F0502020204030204" pitchFamily="34" charset="0"/>
                <a:ea typeface="Times New Roman" panose="02020603050405020304" pitchFamily="18" charset="0"/>
              </a:rPr>
              <a:t>E</a:t>
            </a:r>
            <a:r>
              <a:rPr lang="en-US" sz="1800" dirty="0">
                <a:effectLst/>
                <a:latin typeface="Calibri" panose="020F0502020204030204" pitchFamily="34" charset="0"/>
                <a:ea typeface="Times New Roman" panose="02020603050405020304" pitchFamily="18" charset="0"/>
              </a:rPr>
              <a:t>xchange tactical and formal message traffic with Pinellas ACS Radio Operators located at </a:t>
            </a:r>
          </a:p>
          <a:p>
            <a:pPr lvl="1"/>
            <a:r>
              <a:rPr lang="en-US" sz="1400" b="1" i="1" dirty="0">
                <a:effectLst/>
                <a:latin typeface="Calibri" panose="020F0502020204030204" pitchFamily="34" charset="0"/>
                <a:ea typeface="Times New Roman" panose="02020603050405020304" pitchFamily="18" charset="0"/>
                <a:cs typeface="Calibri" panose="020F0502020204030204" pitchFamily="34" charset="0"/>
              </a:rPr>
              <a:t>Objective 2: </a:t>
            </a:r>
            <a:r>
              <a:rPr lang="en-US" sz="1400" dirty="0">
                <a:latin typeface="Calibri" panose="020F0502020204030204" pitchFamily="34" charset="0"/>
                <a:ea typeface="Times New Roman" panose="02020603050405020304" pitchFamily="18" charset="0"/>
              </a:rPr>
              <a:t>S</a:t>
            </a:r>
            <a:r>
              <a:rPr lang="en-US" sz="1400" dirty="0">
                <a:effectLst/>
                <a:latin typeface="Calibri" panose="020F0502020204030204" pitchFamily="34" charset="0"/>
                <a:ea typeface="Times New Roman" panose="02020603050405020304" pitchFamily="18" charset="0"/>
              </a:rPr>
              <a:t>imulated emergency evacuation shelters using voice VHF radio networks. </a:t>
            </a:r>
          </a:p>
          <a:p>
            <a:pPr lvl="1"/>
            <a:r>
              <a:rPr lang="en-US" sz="1400" b="1" i="1" dirty="0">
                <a:effectLst/>
                <a:latin typeface="Calibri" panose="020F0502020204030204" pitchFamily="34" charset="0"/>
                <a:ea typeface="Times New Roman" panose="02020603050405020304" pitchFamily="18" charset="0"/>
                <a:cs typeface="Calibri" panose="020F0502020204030204" pitchFamily="34" charset="0"/>
              </a:rPr>
              <a:t>Objective 8: </a:t>
            </a:r>
            <a:r>
              <a:rPr lang="en-US" sz="1400" dirty="0">
                <a:latin typeface="Calibri" panose="020F0502020204030204" pitchFamily="34" charset="0"/>
                <a:ea typeface="Times New Roman" panose="02020603050405020304" pitchFamily="18" charset="0"/>
              </a:rPr>
              <a:t>Simulated ICCs using VHF and 800-MHz voice and VHF Winlink data networks.</a:t>
            </a:r>
            <a:endParaRPr lang="en-US" sz="1400" dirty="0">
              <a:effectLst/>
              <a:latin typeface="Calibri" panose="020F0502020204030204" pitchFamily="34" charset="0"/>
              <a:ea typeface="Times New Roman" panose="02020603050405020304" pitchFamily="18" charset="0"/>
            </a:endParaRPr>
          </a:p>
          <a:p>
            <a:r>
              <a:rPr lang="en-US" sz="1800" b="1" i="1" dirty="0">
                <a:effectLst/>
                <a:latin typeface="Calibri" panose="020F0502020204030204" pitchFamily="34" charset="0"/>
                <a:ea typeface="Times New Roman" panose="02020603050405020304" pitchFamily="18" charset="0"/>
                <a:cs typeface="Calibri" panose="020F0502020204030204" pitchFamily="34" charset="0"/>
              </a:rPr>
              <a:t>Objective 3: </a:t>
            </a:r>
            <a:r>
              <a:rPr lang="en-US" sz="1800" dirty="0">
                <a:latin typeface="Calibri" panose="020F0502020204030204" pitchFamily="34" charset="0"/>
                <a:ea typeface="Times New Roman" panose="02020603050405020304" pitchFamily="18" charset="0"/>
                <a:cs typeface="Times New Roman" panose="02020603050405020304" pitchFamily="18" charset="0"/>
              </a:rPr>
              <a:t>E</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stablish and maintain VHF/UHF radio and telephonic voice landline networks that support resource management and tactical message exchanges between</a:t>
            </a:r>
          </a:p>
          <a:p>
            <a:pPr lvl="1"/>
            <a:r>
              <a:rPr lang="en-US" sz="1400" dirty="0">
                <a:effectLst/>
                <a:latin typeface="Calibri" panose="020F0502020204030204" pitchFamily="34" charset="0"/>
                <a:ea typeface="Times New Roman" panose="02020603050405020304" pitchFamily="18" charset="0"/>
                <a:cs typeface="Times New Roman" panose="02020603050405020304" pitchFamily="18" charset="0"/>
              </a:rPr>
              <a:t>Pinellas County municipalities</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lvl="1"/>
            <a:r>
              <a:rPr lang="en-US" sz="1400" dirty="0">
                <a:latin typeface="Calibri" panose="020F0502020204030204" pitchFamily="34" charset="0"/>
                <a:ea typeface="Times New Roman" panose="02020603050405020304" pitchFamily="18" charset="0"/>
                <a:cs typeface="Times New Roman" panose="02020603050405020304" pitchFamily="18" charset="0"/>
              </a:rPr>
              <a:t>D</a:t>
            </a: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eployed ACS resources</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lvl="1"/>
            <a:r>
              <a:rPr lang="en-US" sz="1400" dirty="0">
                <a:effectLst/>
                <a:latin typeface="Calibri" panose="020F0502020204030204" pitchFamily="34" charset="0"/>
                <a:ea typeface="Times New Roman" panose="02020603050405020304" pitchFamily="18" charset="0"/>
                <a:cs typeface="Times New Roman" panose="02020603050405020304" pitchFamily="18" charset="0"/>
              </a:rPr>
              <a:t>Pinellas County EOC</a:t>
            </a:r>
          </a:p>
          <a:p>
            <a:r>
              <a:rPr lang="en-US" sz="1800" b="1" i="1" dirty="0">
                <a:effectLst/>
                <a:latin typeface="Calibri" panose="020F0502020204030204" pitchFamily="34" charset="0"/>
                <a:ea typeface="Times New Roman" panose="02020603050405020304" pitchFamily="18" charset="0"/>
                <a:cs typeface="Calibri" panose="020F0502020204030204" pitchFamily="34" charset="0"/>
              </a:rPr>
              <a:t>Objective 4: </a:t>
            </a:r>
            <a:r>
              <a:rPr lang="en-US" sz="1800" dirty="0">
                <a:latin typeface="Calibri" panose="020F0502020204030204" pitchFamily="34" charset="0"/>
                <a:ea typeface="Times New Roman" panose="02020603050405020304" pitchFamily="18" charset="0"/>
                <a:cs typeface="Times New Roman" panose="02020603050405020304" pitchFamily="18" charset="0"/>
              </a:rPr>
              <a:t>E</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xchange tactical and formal message traffic with the state of Florida EOC</a:t>
            </a:r>
          </a:p>
          <a:p>
            <a:pPr lvl="1"/>
            <a:r>
              <a:rPr lang="en-US" sz="1400" dirty="0">
                <a:latin typeface="Calibri" panose="020F0502020204030204" pitchFamily="34" charset="0"/>
                <a:ea typeface="Times New Roman" panose="02020603050405020304" pitchFamily="18" charset="0"/>
                <a:cs typeface="Times New Roman" panose="02020603050405020304" pitchFamily="18" charset="0"/>
              </a:rPr>
              <a:t>A</a:t>
            </a: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mateur voice and Winlink digital radio networks</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lvl="1"/>
            <a:r>
              <a:rPr lang="en-US" sz="1400" dirty="0">
                <a:effectLst/>
                <a:latin typeface="Calibri" panose="020F0502020204030204" pitchFamily="34" charset="0"/>
                <a:ea typeface="Times New Roman" panose="02020603050405020304" pitchFamily="18" charset="0"/>
                <a:cs typeface="Times New Roman" panose="02020603050405020304" pitchFamily="18" charset="0"/>
              </a:rPr>
              <a:t>SHARES voice and SHARES Winlink digital radio networks</a:t>
            </a:r>
          </a:p>
          <a:p>
            <a:pPr lvl="1"/>
            <a:r>
              <a:rPr lang="en-US" sz="1400" dirty="0">
                <a:effectLst/>
                <a:latin typeface="Calibri" panose="020F0502020204030204" pitchFamily="34" charset="0"/>
                <a:ea typeface="Times New Roman" panose="02020603050405020304" pitchFamily="18" charset="0"/>
                <a:cs typeface="Times New Roman" panose="02020603050405020304" pitchFamily="18" charset="0"/>
              </a:rPr>
              <a:t>EMnet, MSAT, and TracStar voice satellite networks.</a:t>
            </a:r>
          </a:p>
        </p:txBody>
      </p:sp>
      <p:sp>
        <p:nvSpPr>
          <p:cNvPr id="4" name="TextBox 3">
            <a:extLst>
              <a:ext uri="{FF2B5EF4-FFF2-40B4-BE49-F238E27FC236}">
                <a16:creationId xmlns:a16="http://schemas.microsoft.com/office/drawing/2014/main" id="{16DFFB4B-06B9-407C-B3A2-612623D390B7}"/>
              </a:ext>
            </a:extLst>
          </p:cNvPr>
          <p:cNvSpPr txBox="1"/>
          <p:nvPr/>
        </p:nvSpPr>
        <p:spPr>
          <a:xfrm>
            <a:off x="9571567" y="5994399"/>
            <a:ext cx="2510944" cy="400110"/>
          </a:xfrm>
          <a:prstGeom prst="rect">
            <a:avLst/>
          </a:prstGeom>
          <a:noFill/>
        </p:spPr>
        <p:txBody>
          <a:bodyPr wrap="none" rtlCol="0">
            <a:spAutoFit/>
          </a:bodyPr>
          <a:lstStyle/>
          <a:p>
            <a:pPr marL="457200" indent="-457200"/>
            <a:r>
              <a:rPr lang="en-US" sz="1000" dirty="0"/>
              <a:t>ICC	– Incident Communication Centers</a:t>
            </a:r>
          </a:p>
          <a:p>
            <a:pPr marL="457200" indent="-457200"/>
            <a:r>
              <a:rPr lang="en-US" sz="1000" dirty="0"/>
              <a:t>SHARES 	– </a:t>
            </a:r>
            <a:r>
              <a:rPr lang="en-US" sz="1000" b="0" i="0" dirty="0" err="1">
                <a:solidFill>
                  <a:srgbClr val="333333"/>
                </a:solidFill>
                <a:effectLst/>
              </a:rPr>
              <a:t>SHAred</a:t>
            </a:r>
            <a:r>
              <a:rPr lang="en-US" sz="1000" b="0" i="0" dirty="0">
                <a:solidFill>
                  <a:srgbClr val="333333"/>
                </a:solidFill>
                <a:effectLst/>
              </a:rPr>
              <a:t> </a:t>
            </a:r>
            <a:r>
              <a:rPr lang="en-US" sz="1000" b="0" i="0" dirty="0" err="1">
                <a:solidFill>
                  <a:srgbClr val="333333"/>
                </a:solidFill>
                <a:effectLst/>
              </a:rPr>
              <a:t>RESources</a:t>
            </a:r>
            <a:endParaRPr lang="en-US" sz="1000" dirty="0"/>
          </a:p>
        </p:txBody>
      </p:sp>
      <p:sp>
        <p:nvSpPr>
          <p:cNvPr id="5" name="Date Placeholder 3">
            <a:extLst>
              <a:ext uri="{FF2B5EF4-FFF2-40B4-BE49-F238E27FC236}">
                <a16:creationId xmlns:a16="http://schemas.microsoft.com/office/drawing/2014/main" id="{0DDE9623-DB8D-4B11-B521-E71B720DB01A}"/>
              </a:ext>
            </a:extLst>
          </p:cNvPr>
          <p:cNvSpPr>
            <a:spLocks noGrp="1"/>
          </p:cNvSpPr>
          <p:nvPr>
            <p:ph type="dt" sz="half" idx="10"/>
          </p:nvPr>
        </p:nvSpPr>
        <p:spPr>
          <a:xfrm>
            <a:off x="838200" y="6360767"/>
            <a:ext cx="2743200" cy="365125"/>
          </a:xfrm>
        </p:spPr>
        <p:txBody>
          <a:bodyPr/>
          <a:lstStyle/>
          <a:p>
            <a:r>
              <a:rPr lang="en-US" dirty="0"/>
              <a:t>4/28/2022</a:t>
            </a:r>
          </a:p>
        </p:txBody>
      </p:sp>
      <p:sp>
        <p:nvSpPr>
          <p:cNvPr id="6" name="Slide Number Placeholder 4">
            <a:extLst>
              <a:ext uri="{FF2B5EF4-FFF2-40B4-BE49-F238E27FC236}">
                <a16:creationId xmlns:a16="http://schemas.microsoft.com/office/drawing/2014/main" id="{7F8D895B-691D-4065-9F5C-81835F71BDA3}"/>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6</a:t>
            </a:fld>
            <a:endParaRPr lang="en-US" dirty="0"/>
          </a:p>
        </p:txBody>
      </p:sp>
    </p:spTree>
    <p:extLst>
      <p:ext uri="{BB962C8B-B14F-4D97-AF65-F5344CB8AC3E}">
        <p14:creationId xmlns:p14="http://schemas.microsoft.com/office/powerpoint/2010/main" val="2275407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44895-A8A2-458B-952D-1B413A1E0429}"/>
              </a:ext>
            </a:extLst>
          </p:cNvPr>
          <p:cNvSpPr>
            <a:spLocks noGrp="1"/>
          </p:cNvSpPr>
          <p:nvPr>
            <p:ph type="title"/>
          </p:nvPr>
        </p:nvSpPr>
        <p:spPr/>
        <p:txBody>
          <a:bodyPr/>
          <a:lstStyle/>
          <a:p>
            <a:r>
              <a:rPr lang="en-US" dirty="0"/>
              <a:t>Pinellas ACS Hurricane Amaranth Exercise</a:t>
            </a:r>
            <a:br>
              <a:rPr lang="en-US" dirty="0"/>
            </a:br>
            <a:r>
              <a:rPr lang="en-US" sz="2800" dirty="0"/>
              <a:t>Detailed Exercise Objectives – Emergency Evacuation Shelters</a:t>
            </a:r>
            <a:endParaRPr lang="en-US" dirty="0"/>
          </a:p>
        </p:txBody>
      </p:sp>
      <p:sp>
        <p:nvSpPr>
          <p:cNvPr id="3" name="Content Placeholder 2">
            <a:extLst>
              <a:ext uri="{FF2B5EF4-FFF2-40B4-BE49-F238E27FC236}">
                <a16:creationId xmlns:a16="http://schemas.microsoft.com/office/drawing/2014/main" id="{D6DADDEE-2526-46DE-9BF2-29BFAE558C24}"/>
              </a:ext>
            </a:extLst>
          </p:cNvPr>
          <p:cNvSpPr>
            <a:spLocks noGrp="1"/>
          </p:cNvSpPr>
          <p:nvPr>
            <p:ph idx="1"/>
          </p:nvPr>
        </p:nvSpPr>
        <p:spPr/>
        <p:txBody>
          <a:bodyPr>
            <a:normAutofit/>
          </a:bodyPr>
          <a:lstStyle/>
          <a:p>
            <a:r>
              <a:rPr lang="en-US" sz="1800" b="1" i="1" dirty="0">
                <a:effectLst/>
                <a:latin typeface="Calibri" panose="020F0502020204030204" pitchFamily="34" charset="0"/>
                <a:ea typeface="Times New Roman" panose="02020603050405020304" pitchFamily="18" charset="0"/>
                <a:cs typeface="Calibri" panose="020F0502020204030204" pitchFamily="34" charset="0"/>
              </a:rPr>
              <a:t>Objective 1: </a:t>
            </a:r>
            <a:r>
              <a:rPr lang="en-US" sz="1800" dirty="0">
                <a:effectLst/>
                <a:latin typeface="Calibri" panose="020F0502020204030204" pitchFamily="34" charset="0"/>
                <a:ea typeface="Times New Roman" panose="02020603050405020304" pitchFamily="18" charset="0"/>
                <a:cs typeface="Calibri" panose="020F0502020204030204" pitchFamily="34" charset="0"/>
              </a:rPr>
              <a:t>Establish and maintain voice VHF radio networks that support the exchange of information between the EOC and simulated emergency evacuation shelters. </a:t>
            </a:r>
          </a:p>
          <a:p>
            <a:r>
              <a:rPr lang="en-US" sz="1800" b="1" i="1" dirty="0">
                <a:effectLst/>
                <a:latin typeface="Calibri" panose="020F0502020204030204" pitchFamily="34" charset="0"/>
                <a:ea typeface="Times New Roman" panose="02020603050405020304" pitchFamily="18" charset="0"/>
                <a:cs typeface="Calibri" panose="020F0502020204030204" pitchFamily="34" charset="0"/>
              </a:rPr>
              <a:t>Objective 2: </a:t>
            </a:r>
            <a:r>
              <a:rPr lang="en-US" sz="1800" dirty="0">
                <a:latin typeface="Calibri" panose="020F0502020204030204" pitchFamily="34" charset="0"/>
                <a:ea typeface="Times New Roman" panose="02020603050405020304" pitchFamily="18" charset="0"/>
              </a:rPr>
              <a:t>E</a:t>
            </a:r>
            <a:r>
              <a:rPr lang="en-US" sz="1800" dirty="0">
                <a:effectLst/>
                <a:latin typeface="Calibri" panose="020F0502020204030204" pitchFamily="34" charset="0"/>
                <a:ea typeface="Times New Roman" panose="02020603050405020304" pitchFamily="18" charset="0"/>
              </a:rPr>
              <a:t>xchange tactical and formal message traffic with Pinellas ACS Radio Operators located at </a:t>
            </a:r>
            <a:r>
              <a:rPr lang="en-US" sz="1800" dirty="0">
                <a:latin typeface="Calibri" panose="020F0502020204030204" pitchFamily="34" charset="0"/>
                <a:ea typeface="Times New Roman" panose="02020603050405020304" pitchFamily="18" charset="0"/>
              </a:rPr>
              <a:t>the Pinellas County EOC </a:t>
            </a:r>
            <a:r>
              <a:rPr lang="en-US" sz="1800" dirty="0">
                <a:effectLst/>
                <a:latin typeface="Calibri" panose="020F0502020204030204" pitchFamily="34" charset="0"/>
                <a:ea typeface="Times New Roman" panose="02020603050405020304" pitchFamily="18" charset="0"/>
              </a:rPr>
              <a:t>using voice VHF radio networks. </a:t>
            </a:r>
          </a:p>
          <a:p>
            <a:pPr lvl="1"/>
            <a:r>
              <a:rPr lang="en-US" sz="1400" dirty="0">
                <a:latin typeface="Calibri" panose="020F0502020204030204" pitchFamily="34" charset="0"/>
                <a:ea typeface="Times New Roman" panose="02020603050405020304" pitchFamily="18" charset="0"/>
              </a:rPr>
              <a:t>Status Reports</a:t>
            </a:r>
          </a:p>
          <a:p>
            <a:pPr lvl="1"/>
            <a:r>
              <a:rPr lang="en-US" sz="1400" dirty="0">
                <a:effectLst/>
                <a:latin typeface="Calibri" panose="020F0502020204030204" pitchFamily="34" charset="0"/>
                <a:ea typeface="Times New Roman" panose="02020603050405020304" pitchFamily="18" charset="0"/>
              </a:rPr>
              <a:t>ICS 213 messages</a:t>
            </a:r>
          </a:p>
        </p:txBody>
      </p:sp>
      <p:sp>
        <p:nvSpPr>
          <p:cNvPr id="4" name="Date Placeholder 3">
            <a:extLst>
              <a:ext uri="{FF2B5EF4-FFF2-40B4-BE49-F238E27FC236}">
                <a16:creationId xmlns:a16="http://schemas.microsoft.com/office/drawing/2014/main" id="{8366FC3C-E731-4994-B1EB-70AAF3F9C3C5}"/>
              </a:ext>
            </a:extLst>
          </p:cNvPr>
          <p:cNvSpPr>
            <a:spLocks noGrp="1"/>
          </p:cNvSpPr>
          <p:nvPr>
            <p:ph type="dt" sz="half" idx="10"/>
          </p:nvPr>
        </p:nvSpPr>
        <p:spPr>
          <a:xfrm>
            <a:off x="838200" y="6360767"/>
            <a:ext cx="2743200" cy="365125"/>
          </a:xfrm>
        </p:spPr>
        <p:txBody>
          <a:bodyPr/>
          <a:lstStyle/>
          <a:p>
            <a:r>
              <a:rPr lang="en-US" dirty="0"/>
              <a:t>4/28/2022</a:t>
            </a:r>
          </a:p>
        </p:txBody>
      </p:sp>
      <p:sp>
        <p:nvSpPr>
          <p:cNvPr id="5" name="Slide Number Placeholder 4">
            <a:extLst>
              <a:ext uri="{FF2B5EF4-FFF2-40B4-BE49-F238E27FC236}">
                <a16:creationId xmlns:a16="http://schemas.microsoft.com/office/drawing/2014/main" id="{D9CF915D-62F7-48D5-A204-A038FFB0E457}"/>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7</a:t>
            </a:fld>
            <a:endParaRPr lang="en-US" dirty="0"/>
          </a:p>
        </p:txBody>
      </p:sp>
    </p:spTree>
    <p:extLst>
      <p:ext uri="{BB962C8B-B14F-4D97-AF65-F5344CB8AC3E}">
        <p14:creationId xmlns:p14="http://schemas.microsoft.com/office/powerpoint/2010/main" val="4043270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44895-A8A2-458B-952D-1B413A1E0429}"/>
              </a:ext>
            </a:extLst>
          </p:cNvPr>
          <p:cNvSpPr>
            <a:spLocks noGrp="1"/>
          </p:cNvSpPr>
          <p:nvPr>
            <p:ph type="title"/>
          </p:nvPr>
        </p:nvSpPr>
        <p:spPr>
          <a:xfrm>
            <a:off x="1412382" y="365125"/>
            <a:ext cx="9384405" cy="1226525"/>
          </a:xfrm>
        </p:spPr>
        <p:txBody>
          <a:bodyPr>
            <a:normAutofit fontScale="90000"/>
          </a:bodyPr>
          <a:lstStyle/>
          <a:p>
            <a:r>
              <a:rPr lang="en-US" sz="4000" dirty="0"/>
              <a:t>Pinellas ACS Hurricane Amaranth Exercise</a:t>
            </a:r>
            <a:br>
              <a:rPr lang="en-US" dirty="0"/>
            </a:br>
            <a:r>
              <a:rPr lang="en-US" sz="3100" dirty="0"/>
              <a:t>Detailed Exercise Objectives – Incident Communication Centers</a:t>
            </a:r>
          </a:p>
        </p:txBody>
      </p:sp>
      <p:sp>
        <p:nvSpPr>
          <p:cNvPr id="3" name="Content Placeholder 2">
            <a:extLst>
              <a:ext uri="{FF2B5EF4-FFF2-40B4-BE49-F238E27FC236}">
                <a16:creationId xmlns:a16="http://schemas.microsoft.com/office/drawing/2014/main" id="{D6DADDEE-2526-46DE-9BF2-29BFAE558C24}"/>
              </a:ext>
            </a:extLst>
          </p:cNvPr>
          <p:cNvSpPr>
            <a:spLocks noGrp="1"/>
          </p:cNvSpPr>
          <p:nvPr>
            <p:ph idx="1"/>
          </p:nvPr>
        </p:nvSpPr>
        <p:spPr>
          <a:xfrm>
            <a:off x="838200" y="1825624"/>
            <a:ext cx="10515600" cy="4727575"/>
          </a:xfrm>
        </p:spPr>
        <p:txBody>
          <a:bodyPr>
            <a:normAutofit fontScale="92500" lnSpcReduction="10000"/>
          </a:bodyPr>
          <a:lstStyle/>
          <a:p>
            <a:r>
              <a:rPr lang="en-US" sz="1800" b="1" i="1" dirty="0">
                <a:effectLst/>
                <a:latin typeface="Calibri" panose="020F0502020204030204" pitchFamily="34" charset="0"/>
                <a:ea typeface="Times New Roman" panose="02020603050405020304" pitchFamily="18" charset="0"/>
                <a:cs typeface="Calibri" panose="020F0502020204030204" pitchFamily="34" charset="0"/>
              </a:rPr>
              <a:t>Objective 5: </a:t>
            </a:r>
            <a:r>
              <a:rPr lang="en-US" sz="1800" dirty="0">
                <a:ea typeface="Times New Roman" panose="02020603050405020304" pitchFamily="18" charset="0"/>
                <a:cs typeface="Arial" panose="020B0604020202020204" pitchFamily="34" charset="0"/>
              </a:rPr>
              <a:t>E</a:t>
            </a:r>
            <a:r>
              <a:rPr lang="en-US" sz="1800" dirty="0">
                <a:effectLst/>
                <a:ea typeface="Times New Roman" panose="02020603050405020304" pitchFamily="18" charset="0"/>
                <a:cs typeface="Arial" panose="020B0604020202020204" pitchFamily="34" charset="0"/>
              </a:rPr>
              <a:t>mplace, configure, operate, and maintain deployable satellite ground stations that provide services to collocated emergency management personnel</a:t>
            </a:r>
          </a:p>
          <a:p>
            <a:pPr lvl="1"/>
            <a:r>
              <a:rPr lang="en-US" sz="1400" dirty="0">
                <a:ea typeface="Times New Roman" panose="02020603050405020304" pitchFamily="18" charset="0"/>
                <a:cs typeface="Arial" panose="020B0604020202020204" pitchFamily="34" charset="0"/>
              </a:rPr>
              <a:t>H</a:t>
            </a:r>
            <a:r>
              <a:rPr lang="en-US" sz="1400" dirty="0">
                <a:effectLst/>
                <a:ea typeface="Times New Roman" panose="02020603050405020304" pitchFamily="18" charset="0"/>
                <a:cs typeface="Arial" panose="020B0604020202020204" pitchFamily="34" charset="0"/>
              </a:rPr>
              <a:t>igh speed internet</a:t>
            </a:r>
            <a:endParaRPr lang="en-US" sz="1400" dirty="0">
              <a:ea typeface="Times New Roman" panose="02020603050405020304" pitchFamily="18" charset="0"/>
              <a:cs typeface="Arial" panose="020B0604020202020204" pitchFamily="34" charset="0"/>
            </a:endParaRPr>
          </a:p>
          <a:p>
            <a:pPr lvl="1"/>
            <a:r>
              <a:rPr lang="en-US" sz="1400" dirty="0">
                <a:ea typeface="Times New Roman" panose="02020603050405020304" pitchFamily="18" charset="0"/>
                <a:cs typeface="Arial" panose="020B0604020202020204" pitchFamily="34" charset="0"/>
              </a:rPr>
              <a:t>C</a:t>
            </a:r>
            <a:r>
              <a:rPr lang="en-US" sz="1400" dirty="0">
                <a:effectLst/>
                <a:ea typeface="Times New Roman" panose="02020603050405020304" pitchFamily="18" charset="0"/>
                <a:cs typeface="Arial" panose="020B0604020202020204" pitchFamily="34" charset="0"/>
              </a:rPr>
              <a:t>ellular phone</a:t>
            </a:r>
            <a:endParaRPr lang="en-US" sz="1400" dirty="0">
              <a:ea typeface="Times New Roman" panose="02020603050405020304" pitchFamily="18" charset="0"/>
              <a:cs typeface="Arial" panose="020B0604020202020204" pitchFamily="34" charset="0"/>
            </a:endParaRPr>
          </a:p>
          <a:p>
            <a:pPr lvl="1"/>
            <a:r>
              <a:rPr lang="en-US" sz="1400" dirty="0">
                <a:effectLst/>
                <a:ea typeface="Times New Roman" panose="02020603050405020304" pitchFamily="18" charset="0"/>
                <a:cs typeface="Arial" panose="020B0604020202020204" pitchFamily="34" charset="0"/>
              </a:rPr>
              <a:t>Voice over Internet Protocol (VoIP) phone services</a:t>
            </a:r>
          </a:p>
          <a:p>
            <a:r>
              <a:rPr lang="en-US" sz="1800" b="1" i="1" dirty="0">
                <a:effectLst/>
                <a:latin typeface="Calibri" panose="020F0502020204030204" pitchFamily="34" charset="0"/>
                <a:ea typeface="Times New Roman" panose="02020603050405020304" pitchFamily="18" charset="0"/>
                <a:cs typeface="Calibri" panose="020F0502020204030204" pitchFamily="34" charset="0"/>
              </a:rPr>
              <a:t>Objective 6: </a:t>
            </a:r>
            <a:r>
              <a:rPr lang="en-US" sz="1800" dirty="0">
                <a:ea typeface="Times New Roman" panose="02020603050405020304" pitchFamily="18" charset="0"/>
                <a:cs typeface="Arial" panose="020B0604020202020204" pitchFamily="34" charset="0"/>
              </a:rPr>
              <a:t>E</a:t>
            </a:r>
            <a:r>
              <a:rPr lang="en-US" sz="1800" dirty="0">
                <a:effectLst/>
                <a:ea typeface="Times New Roman" panose="02020603050405020304" pitchFamily="18" charset="0"/>
                <a:cs typeface="Arial" panose="020B0604020202020204" pitchFamily="34" charset="0"/>
              </a:rPr>
              <a:t>mplace, configure, and maintain deployable Communications Command Centers (</a:t>
            </a:r>
            <a:r>
              <a:rPr lang="en-US" sz="1800" dirty="0">
                <a:ea typeface="Times New Roman" panose="02020603050405020304" pitchFamily="18" charset="0"/>
                <a:cs typeface="Arial" panose="020B0604020202020204" pitchFamily="34" charset="0"/>
              </a:rPr>
              <a:t>CommandRunner™) </a:t>
            </a:r>
            <a:r>
              <a:rPr lang="en-US" sz="1800" dirty="0">
                <a:effectLst/>
                <a:ea typeface="Times New Roman" panose="02020603050405020304" pitchFamily="18" charset="0"/>
                <a:cs typeface="Arial" panose="020B0604020202020204" pitchFamily="34" charset="0"/>
              </a:rPr>
              <a:t>that provide the following services</a:t>
            </a:r>
          </a:p>
          <a:p>
            <a:pPr lvl="1"/>
            <a:r>
              <a:rPr lang="en-US" sz="1400" dirty="0">
                <a:effectLst/>
                <a:ea typeface="Times New Roman" panose="02020603050405020304" pitchFamily="18" charset="0"/>
                <a:cs typeface="Arial" panose="020B0604020202020204" pitchFamily="34" charset="0"/>
              </a:rPr>
              <a:t>VHF/UHF amateur radio voice and data networks</a:t>
            </a:r>
            <a:endParaRPr lang="en-US" sz="1400" dirty="0">
              <a:ea typeface="Times New Roman" panose="02020603050405020304" pitchFamily="18" charset="0"/>
              <a:cs typeface="Arial" panose="020B0604020202020204" pitchFamily="34" charset="0"/>
            </a:endParaRPr>
          </a:p>
          <a:p>
            <a:pPr lvl="1"/>
            <a:r>
              <a:rPr lang="en-US" sz="1400" dirty="0">
                <a:effectLst/>
                <a:ea typeface="Times New Roman" panose="02020603050405020304" pitchFamily="18" charset="0"/>
                <a:cs typeface="Arial" panose="020B0604020202020204" pitchFamily="34" charset="0"/>
              </a:rPr>
              <a:t>700 and 800 MHz public safety networks</a:t>
            </a:r>
            <a:endParaRPr lang="en-US" sz="1400" dirty="0">
              <a:ea typeface="Times New Roman" panose="02020603050405020304" pitchFamily="18" charset="0"/>
              <a:cs typeface="Arial" panose="020B0604020202020204" pitchFamily="34" charset="0"/>
            </a:endParaRPr>
          </a:p>
          <a:p>
            <a:r>
              <a:rPr lang="en-US" sz="1800" b="1" i="1" dirty="0">
                <a:effectLst/>
                <a:latin typeface="Calibri" panose="020F0502020204030204" pitchFamily="34" charset="0"/>
                <a:ea typeface="Times New Roman" panose="02020603050405020304" pitchFamily="18" charset="0"/>
                <a:cs typeface="Calibri" panose="020F0502020204030204" pitchFamily="34" charset="0"/>
              </a:rPr>
              <a:t>Objective 7: </a:t>
            </a:r>
            <a:r>
              <a:rPr lang="en-US" sz="1800" dirty="0">
                <a:ea typeface="Times New Roman" panose="02020603050405020304" pitchFamily="18" charset="0"/>
                <a:cs typeface="Arial" panose="020B0604020202020204" pitchFamily="34" charset="0"/>
              </a:rPr>
              <a:t>E</a:t>
            </a:r>
            <a:r>
              <a:rPr lang="en-US" sz="1800" dirty="0">
                <a:effectLst/>
                <a:ea typeface="Times New Roman" panose="02020603050405020304" pitchFamily="18" charset="0"/>
                <a:cs typeface="Arial" panose="020B0604020202020204" pitchFamily="34" charset="0"/>
              </a:rPr>
              <a:t>mplace, configure, and maintain deployable Communications Command Centers that provide the following services to collocated emergency management personnel</a:t>
            </a:r>
          </a:p>
          <a:p>
            <a:pPr lvl="1"/>
            <a:r>
              <a:rPr lang="en-US" sz="1400" dirty="0">
                <a:ea typeface="Times New Roman" panose="02020603050405020304" pitchFamily="18" charset="0"/>
                <a:cs typeface="Arial" panose="020B0604020202020204" pitchFamily="34" charset="0"/>
              </a:rPr>
              <a:t>H</a:t>
            </a:r>
            <a:r>
              <a:rPr lang="en-US" sz="1400" dirty="0">
                <a:effectLst/>
                <a:ea typeface="Times New Roman" panose="02020603050405020304" pitchFamily="18" charset="0"/>
                <a:cs typeface="Arial" panose="020B0604020202020204" pitchFamily="34" charset="0"/>
              </a:rPr>
              <a:t>igh speed ethernet and Wi-Fi internet service</a:t>
            </a:r>
          </a:p>
          <a:p>
            <a:pPr lvl="1"/>
            <a:r>
              <a:rPr lang="en-US" sz="1400" dirty="0">
                <a:effectLst/>
                <a:ea typeface="Times New Roman" panose="02020603050405020304" pitchFamily="18" charset="0"/>
                <a:cs typeface="Arial" panose="020B0604020202020204" pitchFamily="34" charset="0"/>
              </a:rPr>
              <a:t>VoIP telephone service to co-located emergency management personnel by using a commercially available cellular service Wide Area Network (WAN) backhaul capability. </a:t>
            </a:r>
          </a:p>
          <a:p>
            <a:r>
              <a:rPr lang="en-US" sz="1800" b="1" i="1" dirty="0">
                <a:effectLst/>
                <a:latin typeface="Calibri" panose="020F0502020204030204" pitchFamily="34" charset="0"/>
                <a:ea typeface="Times New Roman" panose="02020603050405020304" pitchFamily="18" charset="0"/>
                <a:cs typeface="Calibri" panose="020F0502020204030204" pitchFamily="34" charset="0"/>
              </a:rPr>
              <a:t>Objective 8: </a:t>
            </a:r>
            <a:r>
              <a:rPr lang="en-US" sz="1800" dirty="0">
                <a:ea typeface="Times New Roman" panose="02020603050405020304" pitchFamily="18" charset="0"/>
                <a:cs typeface="Arial" panose="020B0604020202020204" pitchFamily="34" charset="0"/>
              </a:rPr>
              <a:t>E</a:t>
            </a:r>
            <a:r>
              <a:rPr lang="en-US" sz="1800" dirty="0">
                <a:effectLst/>
                <a:ea typeface="Times New Roman" panose="02020603050405020304" pitchFamily="18" charset="0"/>
                <a:cs typeface="Arial" panose="020B0604020202020204" pitchFamily="34" charset="0"/>
              </a:rPr>
              <a:t>stablish and maintain VHF/UHF amateur radio and 800 MHz Public Safety voice and data networks that support resource management and tactical message exchanges between </a:t>
            </a:r>
          </a:p>
          <a:p>
            <a:pPr lvl="1"/>
            <a:r>
              <a:rPr lang="en-US" sz="1400" dirty="0">
                <a:ea typeface="Times New Roman" panose="02020603050405020304" pitchFamily="18" charset="0"/>
                <a:cs typeface="Arial" panose="020B0604020202020204" pitchFamily="34" charset="0"/>
              </a:rPr>
              <a:t>D</a:t>
            </a:r>
            <a:r>
              <a:rPr lang="en-US" sz="1400" dirty="0">
                <a:effectLst/>
                <a:ea typeface="Times New Roman" panose="02020603050405020304" pitchFamily="18" charset="0"/>
                <a:cs typeface="Arial" panose="020B0604020202020204" pitchFamily="34" charset="0"/>
              </a:rPr>
              <a:t>eployed ACS resources</a:t>
            </a:r>
          </a:p>
          <a:p>
            <a:pPr lvl="1"/>
            <a:r>
              <a:rPr lang="en-US" sz="1400" dirty="0">
                <a:effectLst/>
                <a:ea typeface="Times New Roman" panose="02020603050405020304" pitchFamily="18" charset="0"/>
                <a:cs typeface="Arial" panose="020B0604020202020204" pitchFamily="34" charset="0"/>
              </a:rPr>
              <a:t>Pinellas County municipalities</a:t>
            </a:r>
          </a:p>
          <a:p>
            <a:pPr lvl="1"/>
            <a:r>
              <a:rPr lang="en-US" sz="1400" dirty="0">
                <a:effectLst/>
                <a:ea typeface="Times New Roman" panose="02020603050405020304" pitchFamily="18" charset="0"/>
                <a:cs typeface="Arial" panose="020B0604020202020204" pitchFamily="34" charset="0"/>
              </a:rPr>
              <a:t>Pinellas County EOC. </a:t>
            </a:r>
            <a:endParaRPr lang="en-US" dirty="0">
              <a:cs typeface="Arial" panose="020B0604020202020204" pitchFamily="34" charset="0"/>
            </a:endParaRPr>
          </a:p>
        </p:txBody>
      </p:sp>
      <p:sp>
        <p:nvSpPr>
          <p:cNvPr id="4" name="Date Placeholder 3">
            <a:extLst>
              <a:ext uri="{FF2B5EF4-FFF2-40B4-BE49-F238E27FC236}">
                <a16:creationId xmlns:a16="http://schemas.microsoft.com/office/drawing/2014/main" id="{AE3615EC-C2A4-4DF1-B333-5784E3130974}"/>
              </a:ext>
            </a:extLst>
          </p:cNvPr>
          <p:cNvSpPr>
            <a:spLocks noGrp="1"/>
          </p:cNvSpPr>
          <p:nvPr>
            <p:ph type="dt" sz="half" idx="10"/>
          </p:nvPr>
        </p:nvSpPr>
        <p:spPr>
          <a:xfrm>
            <a:off x="838200" y="6360767"/>
            <a:ext cx="2743200" cy="365125"/>
          </a:xfrm>
        </p:spPr>
        <p:txBody>
          <a:bodyPr/>
          <a:lstStyle/>
          <a:p>
            <a:r>
              <a:rPr lang="en-US" dirty="0"/>
              <a:t>4/28/2022</a:t>
            </a:r>
          </a:p>
        </p:txBody>
      </p:sp>
      <p:sp>
        <p:nvSpPr>
          <p:cNvPr id="5" name="Slide Number Placeholder 4">
            <a:extLst>
              <a:ext uri="{FF2B5EF4-FFF2-40B4-BE49-F238E27FC236}">
                <a16:creationId xmlns:a16="http://schemas.microsoft.com/office/drawing/2014/main" id="{92C96128-56F1-4191-987C-B667182BAD15}"/>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8</a:t>
            </a:fld>
            <a:endParaRPr lang="en-US" dirty="0"/>
          </a:p>
        </p:txBody>
      </p:sp>
    </p:spTree>
    <p:extLst>
      <p:ext uri="{BB962C8B-B14F-4D97-AF65-F5344CB8AC3E}">
        <p14:creationId xmlns:p14="http://schemas.microsoft.com/office/powerpoint/2010/main" val="89610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EEF385-71A5-48DA-A615-36DBF633C331}"/>
              </a:ext>
            </a:extLst>
          </p:cNvPr>
          <p:cNvSpPr/>
          <p:nvPr/>
        </p:nvSpPr>
        <p:spPr>
          <a:xfrm>
            <a:off x="1144988" y="2376845"/>
            <a:ext cx="7728668" cy="3896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47BB9C-A63E-47A0-9D36-9F2663F1F6F2}"/>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4AF58B78-A86F-4527-8F20-5C3A9FC44F40}"/>
              </a:ext>
            </a:extLst>
          </p:cNvPr>
          <p:cNvSpPr>
            <a:spLocks noGrp="1"/>
          </p:cNvSpPr>
          <p:nvPr>
            <p:ph idx="1"/>
          </p:nvPr>
        </p:nvSpPr>
        <p:spPr/>
        <p:txBody>
          <a:bodyPr/>
          <a:lstStyle/>
          <a:p>
            <a:r>
              <a:rPr lang="en-US" dirty="0"/>
              <a:t>Exercise Objectives</a:t>
            </a:r>
          </a:p>
          <a:p>
            <a:r>
              <a:rPr lang="en-US" dirty="0"/>
              <a:t>Scenario</a:t>
            </a:r>
          </a:p>
          <a:p>
            <a:r>
              <a:rPr lang="en-US" dirty="0"/>
              <a:t>Schedule</a:t>
            </a:r>
          </a:p>
          <a:p>
            <a:r>
              <a:rPr lang="en-US" dirty="0"/>
              <a:t>Site Survey – Deployment locations</a:t>
            </a:r>
          </a:p>
          <a:p>
            <a:r>
              <a:rPr lang="en-US" dirty="0"/>
              <a:t>Documentation</a:t>
            </a:r>
          </a:p>
        </p:txBody>
      </p:sp>
      <p:sp>
        <p:nvSpPr>
          <p:cNvPr id="4" name="Date Placeholder 3">
            <a:extLst>
              <a:ext uri="{FF2B5EF4-FFF2-40B4-BE49-F238E27FC236}">
                <a16:creationId xmlns:a16="http://schemas.microsoft.com/office/drawing/2014/main" id="{2B0C4574-D0CB-43ED-83EB-AE73A0CAF51A}"/>
              </a:ext>
            </a:extLst>
          </p:cNvPr>
          <p:cNvSpPr>
            <a:spLocks noGrp="1"/>
          </p:cNvSpPr>
          <p:nvPr>
            <p:ph type="dt" sz="half" idx="10"/>
          </p:nvPr>
        </p:nvSpPr>
        <p:spPr>
          <a:xfrm>
            <a:off x="838200" y="6360767"/>
            <a:ext cx="2743200" cy="365125"/>
          </a:xfrm>
        </p:spPr>
        <p:txBody>
          <a:bodyPr/>
          <a:lstStyle/>
          <a:p>
            <a:r>
              <a:rPr lang="en-US" dirty="0"/>
              <a:t>4/28/2022</a:t>
            </a:r>
          </a:p>
        </p:txBody>
      </p:sp>
      <p:sp>
        <p:nvSpPr>
          <p:cNvPr id="5" name="Slide Number Placeholder 4">
            <a:extLst>
              <a:ext uri="{FF2B5EF4-FFF2-40B4-BE49-F238E27FC236}">
                <a16:creationId xmlns:a16="http://schemas.microsoft.com/office/drawing/2014/main" id="{E93FD6AC-E0F2-465D-844E-B881AA395B31}"/>
              </a:ext>
            </a:extLst>
          </p:cNvPr>
          <p:cNvSpPr>
            <a:spLocks noGrp="1"/>
          </p:cNvSpPr>
          <p:nvPr>
            <p:ph type="sldNum" sz="quarter" idx="12"/>
          </p:nvPr>
        </p:nvSpPr>
        <p:spPr/>
        <p:txBody>
          <a:bodyPr/>
          <a:lstStyle/>
          <a:p>
            <a:fld id="{D6E2ACB8-2D19-4FCE-80FD-A7A894208944}" type="slidenum">
              <a:rPr lang="en-US" smtClean="0"/>
              <a:t>9</a:t>
            </a:fld>
            <a:endParaRPr lang="en-US" dirty="0"/>
          </a:p>
        </p:txBody>
      </p:sp>
    </p:spTree>
    <p:extLst>
      <p:ext uri="{BB962C8B-B14F-4D97-AF65-F5344CB8AC3E}">
        <p14:creationId xmlns:p14="http://schemas.microsoft.com/office/powerpoint/2010/main" val="4467516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1141</TotalTime>
  <Words>3678</Words>
  <Application>Microsoft Office PowerPoint</Application>
  <PresentationFormat>Widescreen</PresentationFormat>
  <Paragraphs>618</Paragraphs>
  <Slides>39</Slides>
  <Notes>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5" baseType="lpstr">
      <vt:lpstr>Arial</vt:lpstr>
      <vt:lpstr>Calibri</vt:lpstr>
      <vt:lpstr>Calibri Light</vt:lpstr>
      <vt:lpstr>Source Sans Pro</vt:lpstr>
      <vt:lpstr>Office Theme</vt:lpstr>
      <vt:lpstr>Document</vt:lpstr>
      <vt:lpstr>Pinellas ACS   Hurricane Amaranth Exercise</vt:lpstr>
      <vt:lpstr>Agenda</vt:lpstr>
      <vt:lpstr>Pinellas ACS Hurricane Amaranth Exercise Objectives</vt:lpstr>
      <vt:lpstr>Pinellas ACS Hurricane Amaranth Exercise Exercise Objectives</vt:lpstr>
      <vt:lpstr>Pinellas ACS Hurricane Amaranth Exercise Exercise Objectives</vt:lpstr>
      <vt:lpstr>Pinellas ACS Hurricane Amaranth Exercise Detailed Exercise Objectives – EOC Radio Room</vt:lpstr>
      <vt:lpstr>Pinellas ACS Hurricane Amaranth Exercise Detailed Exercise Objectives – Emergency Evacuation Shelters</vt:lpstr>
      <vt:lpstr>Pinellas ACS Hurricane Amaranth Exercise Detailed Exercise Objectives – Incident Communication Centers</vt:lpstr>
      <vt:lpstr>Agenda</vt:lpstr>
      <vt:lpstr>Pinellas ACS Hurricane Amaranth Exercise Pinellas County Scenario</vt:lpstr>
      <vt:lpstr>Pinellas ACS Hurricane Amaranth Exercise Detailed Pinellas ACS Scenario</vt:lpstr>
      <vt:lpstr>Pinellas ACS Hurricane Amaranth Exercise ACS Operational Period One</vt:lpstr>
      <vt:lpstr>Pinellas ACS Hurricane Amaranth Exercise ACS Operational Period Two</vt:lpstr>
      <vt:lpstr>Pinellas ACS Hurricane Amaranth Exercise ACS Operational Period Three</vt:lpstr>
      <vt:lpstr>Agenda</vt:lpstr>
      <vt:lpstr>Pinellas ACS Hurricane Amaranth Exercise Exercise Planning – Development Schedule</vt:lpstr>
      <vt:lpstr>Pinellas ACS Hurricane Amaranth Exercise Schedule – Day one, Sunday May 1st, 2022</vt:lpstr>
      <vt:lpstr>Pinellas ACS Hurricane Amaranth Exercise Schedule – Day Two, Monday May 2nd, 2022</vt:lpstr>
      <vt:lpstr>Pinellas ACS Hurricane Amaranth Exercise Schedule – Day Three, Tuesday May 3rd, 2022</vt:lpstr>
      <vt:lpstr>Pinellas ACS Hurricane Amaranth Exercise Schedule – Day Three, Tuesday May 3rd, 2022</vt:lpstr>
      <vt:lpstr>Pinellas ACS Hurricane Amaranth Exercise Schedule – Day Three, Tuesday May 3rd, 2022</vt:lpstr>
      <vt:lpstr>Agenda</vt:lpstr>
      <vt:lpstr>Pinellas ACS Hurricane Amaranth Exercise Deployment Locations</vt:lpstr>
      <vt:lpstr>Pinellas ACS Hurricane Amaranth Exercise Shelter Deployment Locations</vt:lpstr>
      <vt:lpstr>Pinellas ACS Hurricane Amaranth Exercise ICC Deployment Locations</vt:lpstr>
      <vt:lpstr>Pinellas ACS Hurricane Amaranth Exercise Shelter Radio Kit</vt:lpstr>
      <vt:lpstr>Agenda</vt:lpstr>
      <vt:lpstr>Pinellas ACS Hurricane Amaranth Exercise Documentation</vt:lpstr>
      <vt:lpstr>Pinellas ACS Hurricane Amaranth Exercise ACS Exercise Plan</vt:lpstr>
      <vt:lpstr>Pinellas ACS Hurricane Amaranth Exercise Exercise Evaluation Guides (EEG)</vt:lpstr>
      <vt:lpstr>Pinellas ACS Hurricane Amaranth Exercise ACS Exercise Evaluation Guide - Sample</vt:lpstr>
      <vt:lpstr>Pinellas ACS Hurricane Amaranth Exercise ACS Exercise Evaluation Guide - Ratings</vt:lpstr>
      <vt:lpstr>Pinellas ACS Hurricane Amaranth Exercise Incident Action Plan</vt:lpstr>
      <vt:lpstr>Pinellas ACS Hurricane Amaranth Exercise Conclusion</vt:lpstr>
      <vt:lpstr>Back-up</vt:lpstr>
      <vt:lpstr>Pinellas ACS Hurricane Amaranth Exercise Master Scenario Event List (MSEL)</vt:lpstr>
      <vt:lpstr>Pinellas ACS Hurricane Amaranth Exercise Work Assignments – EOC Radio Room</vt:lpstr>
      <vt:lpstr>Pinellas ACS Hurricane Amaranth Exercise Work Assignments – Shelter Teams</vt:lpstr>
      <vt:lpstr>Pinellas ACS Hurricane Amaranth Exercise Work Assignments – ICC Teams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Drake</dc:creator>
  <cp:lastModifiedBy>Michael Drake</cp:lastModifiedBy>
  <cp:revision>57</cp:revision>
  <dcterms:created xsi:type="dcterms:W3CDTF">2022-03-17T16:32:36Z</dcterms:created>
  <dcterms:modified xsi:type="dcterms:W3CDTF">2022-04-28T11:50:42Z</dcterms:modified>
</cp:coreProperties>
</file>